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1"/>
    <p:sldMasterId id="2147483750" r:id="rId2"/>
  </p:sldMasterIdLst>
  <p:notesMasterIdLst>
    <p:notesMasterId r:id="rId31"/>
  </p:notesMasterIdLst>
  <p:handoutMasterIdLst>
    <p:handoutMasterId r:id="rId32"/>
  </p:handoutMasterIdLst>
  <p:sldIdLst>
    <p:sldId id="4292" r:id="rId3"/>
    <p:sldId id="2140756870" r:id="rId4"/>
    <p:sldId id="2140756869" r:id="rId5"/>
    <p:sldId id="2140756798" r:id="rId6"/>
    <p:sldId id="2140756842" r:id="rId7"/>
    <p:sldId id="3313" r:id="rId8"/>
    <p:sldId id="2140756845" r:id="rId9"/>
    <p:sldId id="2140756844" r:id="rId10"/>
    <p:sldId id="2140756843" r:id="rId11"/>
    <p:sldId id="2140756861" r:id="rId12"/>
    <p:sldId id="2140756847" r:id="rId13"/>
    <p:sldId id="2140756855" r:id="rId14"/>
    <p:sldId id="2140756853" r:id="rId15"/>
    <p:sldId id="2140756857" r:id="rId16"/>
    <p:sldId id="3368" r:id="rId17"/>
    <p:sldId id="3360" r:id="rId18"/>
    <p:sldId id="2140756854" r:id="rId19"/>
    <p:sldId id="2140756846" r:id="rId20"/>
    <p:sldId id="2140756856" r:id="rId21"/>
    <p:sldId id="5493" r:id="rId22"/>
    <p:sldId id="2140756862" r:id="rId23"/>
    <p:sldId id="2140756863" r:id="rId24"/>
    <p:sldId id="2140756864" r:id="rId25"/>
    <p:sldId id="2140756866" r:id="rId26"/>
    <p:sldId id="4524" r:id="rId27"/>
    <p:sldId id="3309" r:id="rId28"/>
    <p:sldId id="2140756868" r:id="rId29"/>
    <p:sldId id="288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ez" initials="JP" lastIdx="29" clrIdx="0">
    <p:extLst>
      <p:ext uri="{19B8F6BF-5375-455C-9EA6-DF929625EA0E}">
        <p15:presenceInfo xmlns:p15="http://schemas.microsoft.com/office/powerpoint/2012/main" userId="S::perezj@knowfully.com::dde488b3-8563-4d73-a7e1-d05c6708334a" providerId="AD"/>
      </p:ext>
    </p:extLst>
  </p:cmAuthor>
  <p:cmAuthor id="2" name="Huhn, Gregory" initials="HG" lastIdx="24" clrIdx="1">
    <p:extLst>
      <p:ext uri="{19B8F6BF-5375-455C-9EA6-DF929625EA0E}">
        <p15:presenceInfo xmlns:p15="http://schemas.microsoft.com/office/powerpoint/2012/main" userId="S::ghuhn@cookcountyhhs.org::f7137f55-6e99-47a6-9480-98280a9e1cbe" providerId="AD"/>
      </p:ext>
    </p:extLst>
  </p:cmAuthor>
  <p:cmAuthor id="3" name="Voorn, Shanthi" initials="VS" lastIdx="15" clrIdx="2">
    <p:extLst>
      <p:ext uri="{19B8F6BF-5375-455C-9EA6-DF929625EA0E}">
        <p15:presenceInfo xmlns:p15="http://schemas.microsoft.com/office/powerpoint/2012/main" userId="Voorn, Shant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B72"/>
    <a:srgbClr val="A7AAB0"/>
    <a:srgbClr val="FDD8D3"/>
    <a:srgbClr val="76008A"/>
    <a:srgbClr val="00B050"/>
    <a:srgbClr val="377A71"/>
    <a:srgbClr val="1B619B"/>
    <a:srgbClr val="B93A1E"/>
    <a:srgbClr val="F57F1B"/>
    <a:srgbClr val="2C7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87755"/>
  </p:normalViewPr>
  <p:slideViewPr>
    <p:cSldViewPr snapToGrid="0" snapToObjects="1">
      <p:cViewPr varScale="1">
        <p:scale>
          <a:sx n="143" d="100"/>
          <a:sy n="143" d="100"/>
        </p:scale>
        <p:origin x="1288" y="184"/>
      </p:cViewPr>
      <p:guideLst>
        <p:guide orient="horz" pos="2844"/>
        <p:guide pos="2880"/>
      </p:guideLst>
    </p:cSldViewPr>
  </p:slid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97" d="100"/>
        <a:sy n="97" d="100"/>
      </p:scale>
      <p:origin x="0" y="-1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904F2-2E54-6D4F-9145-FF70E65C41AE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47599-E2E1-5B48-9E7A-469EF857F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92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021D8-40CD-BC42-85F5-94A06F6FE532}" type="datetimeFigureOut">
              <a:rPr lang="en-US" smtClean="0"/>
              <a:pPr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6E1A8-6D11-D944-BA46-3CE3E43A5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5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4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79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0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1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75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63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64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Marker 5 </a:t>
            </a:r>
          </a:p>
          <a:p>
            <a:r>
              <a:rPr lang="en-US" dirty="0"/>
              <a:t>Do an intro for creating an inclusive practice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3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32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83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4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30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48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24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01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9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0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7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4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1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08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27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7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F70242-DC17-CC40-8CC6-9AC28A517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8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004912"/>
            <a:ext cx="5387976" cy="1138773"/>
          </a:xfrm>
        </p:spPr>
        <p:txBody>
          <a:bodyPr anchor="b"/>
          <a:lstStyle>
            <a:lvl1pPr algn="l">
              <a:defRPr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9276" y="3277801"/>
            <a:ext cx="5387975" cy="1154906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3FBF00-9FFA-DC4A-8B9F-522128AB3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274" y="439793"/>
            <a:ext cx="3965192" cy="12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84562"/>
            <a:ext cx="8355791" cy="6155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8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vy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234" y="46425"/>
            <a:ext cx="8530684" cy="5632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33" y="788270"/>
            <a:ext cx="8564137" cy="1844095"/>
          </a:xfrm>
        </p:spPr>
        <p:txBody>
          <a:bodyPr wrap="square">
            <a:spAutoFit/>
          </a:bodyPr>
          <a:lstStyle>
            <a:lvl2pPr marL="739775" indent="-282575">
              <a:buClr>
                <a:schemeClr val="accent2"/>
              </a:buClr>
              <a:buFont typeface="Arial"/>
              <a:buChar char="●"/>
              <a:defRPr/>
            </a:lvl2pPr>
            <a:lvl3pPr marL="1078992" indent="-283464">
              <a:buClr>
                <a:schemeClr val="accent3"/>
              </a:buClr>
              <a:buFont typeface="Lucida Grande"/>
              <a:buChar char="-"/>
              <a:defRPr/>
            </a:lvl3pPr>
            <a:lvl4pPr marL="1481328" indent="-283464">
              <a:buClr>
                <a:schemeClr val="accent3"/>
              </a:buClr>
              <a:buFont typeface="Lucida Grande"/>
              <a:buChar char="-"/>
              <a:defRPr/>
            </a:lvl4pPr>
            <a:lvl5pPr marL="1883664" indent="-283464">
              <a:buClr>
                <a:schemeClr val="accent3"/>
              </a:buClr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21489"/>
            <a:ext cx="8163612" cy="322011"/>
          </a:xfrm>
        </p:spPr>
        <p:txBody>
          <a:bodyPr vert="horz" wrap="square" lIns="347472" tIns="0" rIns="0" bIns="182880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9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098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38328" y="4622292"/>
            <a:ext cx="8524494" cy="354952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05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49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9634-6928-F747-B0BD-CD3603DFA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38260-9651-E442-AAEF-C7D7E940A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B4ECA-251A-634F-AC03-A576F565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1050-F249-D244-A3F6-428BC65B0564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A2CAB-471F-1E4E-955C-54A59637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4E3CA-2BBB-4543-A511-CF7C118B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A12C-DF78-B543-8604-F3964970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57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9132D6-0004-C34B-A570-7AECE00271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5717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48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Progra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1510" y="1083564"/>
            <a:ext cx="7838694" cy="877824"/>
          </a:xfrm>
        </p:spPr>
        <p:txBody>
          <a:bodyPr anchor="ctr">
            <a:no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2064258"/>
            <a:ext cx="7831836" cy="486918"/>
          </a:xfrm>
        </p:spPr>
        <p:txBody>
          <a:bodyPr>
            <a:noAutofit/>
          </a:bodyPr>
          <a:lstStyle>
            <a:lvl1pPr marL="0" indent="0" algn="ctr">
              <a:buNone/>
              <a:defRPr sz="2700" i="1">
                <a:solidFill>
                  <a:schemeClr val="accent6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2914650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1DC5D-A0F5-7F4C-A55B-3FC8C56600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52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Program Title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1510" y="1083564"/>
            <a:ext cx="7838694" cy="877824"/>
          </a:xfrm>
        </p:spPr>
        <p:txBody>
          <a:bodyPr anchor="ctr">
            <a:no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2064258"/>
            <a:ext cx="7831836" cy="486918"/>
          </a:xfrm>
        </p:spPr>
        <p:txBody>
          <a:bodyPr>
            <a:noAutofit/>
          </a:bodyPr>
          <a:lstStyle>
            <a:lvl1pPr marL="0" indent="0" algn="ctr">
              <a:buNone/>
              <a:defRPr sz="2700" i="1">
                <a:solidFill>
                  <a:schemeClr val="accent6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2914650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3DCDD7-FA7A-A54E-A9B6-CF4E6679F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7" y="228603"/>
            <a:ext cx="2492450" cy="2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09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_Program Title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1510" y="1083564"/>
            <a:ext cx="7838694" cy="877824"/>
          </a:xfrm>
        </p:spPr>
        <p:txBody>
          <a:bodyPr anchor="ctr">
            <a:no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2064258"/>
            <a:ext cx="7831836" cy="486918"/>
          </a:xfrm>
        </p:spPr>
        <p:txBody>
          <a:bodyPr>
            <a:noAutofit/>
          </a:bodyPr>
          <a:lstStyle>
            <a:lvl1pPr marL="0" indent="0" algn="ctr">
              <a:buNone/>
              <a:defRPr sz="2700" i="1">
                <a:solidFill>
                  <a:schemeClr val="accent6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2914650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1038E2-D6DF-3B44-88BB-76DA570F7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7" y="228603"/>
            <a:ext cx="1872743" cy="5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9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_Program Title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1510" y="1083564"/>
            <a:ext cx="7838694" cy="877824"/>
          </a:xfrm>
        </p:spPr>
        <p:txBody>
          <a:bodyPr anchor="ctr">
            <a:no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2064258"/>
            <a:ext cx="7831836" cy="486918"/>
          </a:xfrm>
        </p:spPr>
        <p:txBody>
          <a:bodyPr>
            <a:noAutofit/>
          </a:bodyPr>
          <a:lstStyle>
            <a:lvl1pPr marL="0" indent="0" algn="ctr">
              <a:buNone/>
              <a:defRPr sz="2700" i="1">
                <a:solidFill>
                  <a:schemeClr val="accent6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2914650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14CA3-36B4-B842-A074-2DEFEA441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5" y="227310"/>
            <a:ext cx="1598099" cy="3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9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734D3-B174-7B4B-A9B6-13CEBC67F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49275" y="448866"/>
            <a:ext cx="8001000" cy="4242197"/>
          </a:xfr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596646" indent="0" algn="ctr">
              <a:buNone/>
              <a:defRPr>
                <a:solidFill>
                  <a:schemeClr val="bg2"/>
                </a:solidFill>
              </a:defRPr>
            </a:lvl3pPr>
            <a:lvl4pPr marL="898398" indent="0" algn="ctr">
              <a:buNone/>
              <a:defRPr>
                <a:solidFill>
                  <a:schemeClr val="bg2"/>
                </a:solidFill>
              </a:defRPr>
            </a:lvl4pPr>
            <a:lvl5pPr marL="120015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3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Program Title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1510" y="1083564"/>
            <a:ext cx="7838694" cy="877824"/>
          </a:xfrm>
        </p:spPr>
        <p:txBody>
          <a:bodyPr anchor="ctr">
            <a:no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2064258"/>
            <a:ext cx="7831836" cy="486918"/>
          </a:xfrm>
        </p:spPr>
        <p:txBody>
          <a:bodyPr>
            <a:noAutofit/>
          </a:bodyPr>
          <a:lstStyle>
            <a:lvl1pPr marL="0" indent="0" algn="ctr">
              <a:buNone/>
              <a:defRPr sz="2700" i="1">
                <a:solidFill>
                  <a:schemeClr val="accent6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2914650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040E56-E774-7849-8172-C947652F2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F3331-B025-1F44-A1D5-A18629A4E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95" y="242889"/>
            <a:ext cx="1048838" cy="3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02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Pane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1255014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622292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622292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CAA67F-D1FD-C148-A896-23A35382AD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8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Panelist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1255014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622292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622292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1B8E3-492A-394C-BF56-A70BB95489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7" y="228603"/>
            <a:ext cx="2492450" cy="2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0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_Panelist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1255014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622292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622292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345D0-B37C-DF40-82EC-48C4A5322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7" y="228603"/>
            <a:ext cx="1872743" cy="5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63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_Panelist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1255014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622292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622292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B7FAAD-1F56-EF48-A3AB-FE9773EDD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5" y="227310"/>
            <a:ext cx="1598099" cy="3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47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Panelist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1255014"/>
            <a:ext cx="4224528" cy="260604"/>
          </a:xfrm>
        </p:spPr>
        <p:txBody>
          <a:bodyPr>
            <a:noAutofit/>
          </a:bodyPr>
          <a:lstStyle>
            <a:lvl1pPr>
              <a:lnSpc>
                <a:spcPts val="2100"/>
              </a:lnSpc>
              <a:spcBef>
                <a:spcPts val="45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29184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29184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622292" y="1522476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622292" y="3216402"/>
            <a:ext cx="4224528" cy="124815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573944-6D7B-0B4F-9C74-435D0774E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D8D437-3A4A-DA40-B4A2-6C3A3ADB8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95" y="242889"/>
            <a:ext cx="1048838" cy="3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68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14" y="1975104"/>
            <a:ext cx="8010144" cy="1200150"/>
          </a:xfrm>
        </p:spPr>
        <p:txBody>
          <a:bodyPr anchor="ctr">
            <a:noAutofit/>
          </a:bodyPr>
          <a:lstStyle>
            <a:lvl1pPr algn="ctr">
              <a:lnSpc>
                <a:spcPts val="2700"/>
              </a:lnSpc>
              <a:defRPr sz="2700" i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375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9696" y="1975104"/>
            <a:ext cx="4869180" cy="120015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00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02028-FF0E-7842-AC75-93C54D0DA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1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Divider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9696" y="1975104"/>
            <a:ext cx="4869180" cy="120015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00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67007-A794-614E-9BED-9DF984AB1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7" y="228603"/>
            <a:ext cx="2492450" cy="2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9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_Divider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9696" y="1975104"/>
            <a:ext cx="4869180" cy="120015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00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C4B53-D3C6-D24B-878D-49A7C5EA2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5" y="227310"/>
            <a:ext cx="1598099" cy="3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7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33387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44759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spcBef>
                <a:spcPts val="0"/>
              </a:spcBef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_Divider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9696" y="1975104"/>
            <a:ext cx="4869180" cy="120015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00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C8FE7-CCE3-2748-BC1C-1BC1D01AD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7" y="228603"/>
            <a:ext cx="1872743" cy="5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9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Divider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9696" y="1975104"/>
            <a:ext cx="4869180" cy="120015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00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3F7D-DCEF-6F43-9F2B-AB9F2CE80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8279E-1EDD-F044-A1F0-CF1B65662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95" y="242889"/>
            <a:ext cx="1048838" cy="3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2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30" y="288036"/>
            <a:ext cx="8522209" cy="651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30" y="1207008"/>
            <a:ext cx="8522208" cy="3374136"/>
          </a:xfrm>
        </p:spPr>
        <p:txBody>
          <a:bodyPr>
            <a:noAutofit/>
          </a:bodyPr>
          <a:lstStyle>
            <a:lvl3pPr marL="596616"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40330" y="4622293"/>
            <a:ext cx="8522208" cy="354953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05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179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prgm 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28" y="288036"/>
            <a:ext cx="8524494" cy="651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3pPr marL="596616"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38328" y="4622292"/>
            <a:ext cx="8524494" cy="356616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05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27698EF8-FDFB-486B-A2FC-C7F45B678881}"/>
              </a:ext>
            </a:extLst>
          </p:cNvPr>
          <p:cNvSpPr txBox="1"/>
          <p:nvPr userDrawn="1"/>
        </p:nvSpPr>
        <p:spPr>
          <a:xfrm>
            <a:off x="498272" y="4981917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>
                <a:solidFill>
                  <a:srgbClr val="7F7F7F"/>
                </a:solidFill>
                <a:latin typeface="Calibri" panose="020F050202020403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944986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8" y="1207008"/>
            <a:ext cx="4153662" cy="3374136"/>
          </a:xfrm>
        </p:spPr>
        <p:txBody>
          <a:bodyPr>
            <a:noAutofit/>
          </a:bodyPr>
          <a:lstStyle>
            <a:lvl3pPr marL="596616"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77156" y="1207008"/>
            <a:ext cx="4183380" cy="3374136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38328" y="4622292"/>
            <a:ext cx="8524494" cy="365345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05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442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prg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8" y="1207008"/>
            <a:ext cx="4153662" cy="3374136"/>
          </a:xfrm>
        </p:spPr>
        <p:txBody>
          <a:bodyPr>
            <a:noAutofit/>
          </a:bodyPr>
          <a:lstStyle>
            <a:lvl3pPr marL="596616"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77156" y="1207008"/>
            <a:ext cx="4183380" cy="3374136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38328" y="4622292"/>
            <a:ext cx="8524494" cy="356616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05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2E9CF7-CBD6-49AF-8473-326329B85C38}"/>
              </a:ext>
            </a:extLst>
          </p:cNvPr>
          <p:cNvSpPr txBox="1"/>
          <p:nvPr userDrawn="1"/>
        </p:nvSpPr>
        <p:spPr>
          <a:xfrm>
            <a:off x="498272" y="4981917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>
                <a:solidFill>
                  <a:srgbClr val="7F7F7F"/>
                </a:solidFill>
                <a:latin typeface="Calibri" panose="020F050202020403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950715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38328" y="4622292"/>
            <a:ext cx="8524494" cy="354952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05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5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Prg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38328" y="4622292"/>
            <a:ext cx="8524494" cy="356616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05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0855AB3F-E888-485E-96E0-DA6E2DDE928F}"/>
              </a:ext>
            </a:extLst>
          </p:cNvPr>
          <p:cNvSpPr txBox="1"/>
          <p:nvPr userDrawn="1"/>
        </p:nvSpPr>
        <p:spPr>
          <a:xfrm>
            <a:off x="498272" y="4981917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>
                <a:solidFill>
                  <a:srgbClr val="7F7F7F"/>
                </a:solidFill>
                <a:latin typeface="Calibri" panose="020F050202020403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457667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Abbrev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 sz="1350" b="0"/>
            </a:lvl1pPr>
            <a:lvl3pPr marL="596616"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0331" y="971550"/>
            <a:ext cx="8522209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22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978" y="1255014"/>
            <a:ext cx="7207758" cy="1378458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750"/>
              </a:spcBef>
              <a:defRPr sz="33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758" y="3346704"/>
            <a:ext cx="8497062" cy="1186434"/>
          </a:xfrm>
        </p:spPr>
        <p:txBody>
          <a:bodyPr anchor="b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accent6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17216-6F67-1146-BBB3-CBA09EA56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4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88467"/>
            <a:ext cx="8309810" cy="510909"/>
          </a:xfrm>
        </p:spPr>
        <p:txBody>
          <a:bodyPr wrap="square" anchor="b" anchorCtr="0">
            <a:spAutoFit/>
          </a:bodyPr>
          <a:lstStyle>
            <a:lvl1pPr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 lIns="0" rIns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7095" y="469298"/>
            <a:ext cx="8309810" cy="461665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4892662"/>
            <a:ext cx="8163613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9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Thank You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978" y="1255014"/>
            <a:ext cx="7207758" cy="1378458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750"/>
              </a:spcBef>
              <a:defRPr sz="33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758" y="3346704"/>
            <a:ext cx="8497062" cy="1186434"/>
          </a:xfrm>
        </p:spPr>
        <p:txBody>
          <a:bodyPr anchor="b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accent6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FA6128-CB85-EF4A-B642-3F9BE3DB6F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7" y="228603"/>
            <a:ext cx="2492450" cy="2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38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_Thank You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978" y="1255014"/>
            <a:ext cx="7207758" cy="1378458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750"/>
              </a:spcBef>
              <a:defRPr sz="33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758" y="3346704"/>
            <a:ext cx="8497062" cy="1186434"/>
          </a:xfrm>
        </p:spPr>
        <p:txBody>
          <a:bodyPr anchor="b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accent6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19412-F66E-F347-8AB6-17E5A726C5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7" y="228603"/>
            <a:ext cx="1872743" cy="5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1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_Thank You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978" y="1255014"/>
            <a:ext cx="7207758" cy="1378458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750"/>
              </a:spcBef>
              <a:defRPr sz="33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758" y="3346704"/>
            <a:ext cx="8497062" cy="1186434"/>
          </a:xfrm>
        </p:spPr>
        <p:txBody>
          <a:bodyPr anchor="b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accent6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DD359-1145-B144-9821-EB7E25C68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5" y="227310"/>
            <a:ext cx="1598099" cy="3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86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Thank You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978" y="1255014"/>
            <a:ext cx="7207758" cy="1378458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750"/>
              </a:spcBef>
              <a:defRPr sz="33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758" y="3346704"/>
            <a:ext cx="8497062" cy="1186434"/>
          </a:xfrm>
        </p:spPr>
        <p:txBody>
          <a:bodyPr anchor="b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accent6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3B8D3-4450-8E48-95FF-649483D91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228600"/>
            <a:ext cx="1210448" cy="318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7BF48-20BE-6C48-9476-656F19BACB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95" y="242889"/>
            <a:ext cx="1048838" cy="3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53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30" y="856768"/>
            <a:ext cx="8754413" cy="3881382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4572" indent="-126206">
              <a:buClr>
                <a:schemeClr val="tx2"/>
              </a:buClr>
              <a:buFont typeface="Arial" panose="020B0604020202020204" pitchFamily="34" charset="0"/>
              <a:buChar char="̶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0785" indent="-17026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tabLst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830" y="116683"/>
            <a:ext cx="8752621" cy="47624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658879"/>
            <a:ext cx="9148859" cy="58311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5470697" y="658879"/>
            <a:ext cx="2193646" cy="58311"/>
          </a:xfrm>
          <a:prstGeom prst="rect">
            <a:avLst/>
          </a:prstGeom>
          <a:solidFill>
            <a:srgbClr val="F8BF5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254836" y="658879"/>
            <a:ext cx="889164" cy="58311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7054386" y="658879"/>
            <a:ext cx="1219913" cy="5831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8274299" y="658879"/>
            <a:ext cx="869703" cy="583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43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080763-6E56-1643-AB2C-17DB71A7B121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A26C2E1-C4F5-D042-8701-4B589BC9E1A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59BF9B-C5B1-2043-B6E4-1BF175B89A9B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BCF357-8ADB-1644-87C3-074F562527C7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7428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ME_Program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54051" y="1085850"/>
            <a:ext cx="7835900" cy="876300"/>
          </a:xfrm>
          <a:ln>
            <a:noFill/>
          </a:ln>
          <a:effectLst/>
        </p:spPr>
        <p:txBody>
          <a:bodyPr anchor="ctr" anchorCtr="0">
            <a:noAutofit/>
          </a:bodyPr>
          <a:lstStyle>
            <a:lvl1pPr algn="ctr">
              <a:defRPr sz="2750" b="1" i="0">
                <a:solidFill>
                  <a:schemeClr val="tx2"/>
                </a:solidFill>
                <a:latin typeface="Calibri Light" panose="020F0302020204030204" pitchFamily="34" charset="0"/>
                <a:ea typeface="Kozuka Gothic Pro L" panose="020B0200000000000000" pitchFamily="34" charset="-128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168" y="2061221"/>
            <a:ext cx="7831667" cy="485775"/>
          </a:xfrm>
          <a:ln>
            <a:noFill/>
          </a:ln>
          <a:effectLst/>
        </p:spPr>
        <p:txBody>
          <a:bodyPr>
            <a:noAutofit/>
          </a:bodyPr>
          <a:lstStyle>
            <a:lvl1pPr marL="0" indent="0" algn="ctr">
              <a:buFontTx/>
              <a:buNone/>
              <a:defRPr sz="2250" i="1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6649" y="2914650"/>
            <a:ext cx="4225473" cy="263129"/>
          </a:xfrm>
        </p:spPr>
        <p:txBody>
          <a:bodyPr anchor="t">
            <a:noAutofit/>
          </a:bodyPr>
          <a:lstStyle>
            <a:lvl1pPr marL="0" indent="0">
              <a:lnSpc>
                <a:spcPts val="175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325439" y="3217870"/>
            <a:ext cx="4226684" cy="12501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defRPr sz="15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50">
                <a:solidFill>
                  <a:schemeClr val="tx2"/>
                </a:solidFill>
                <a:latin typeface="+mn-lt"/>
              </a:defRPr>
            </a:lvl2pPr>
            <a:lvl3pPr marL="504011" indent="0">
              <a:buFontTx/>
              <a:buNone/>
              <a:defRPr/>
            </a:lvl3pPr>
            <a:lvl4pPr marL="749072" indent="0">
              <a:buFontTx/>
              <a:buNone/>
              <a:defRPr/>
            </a:lvl4pPr>
            <a:lvl5pPr marL="97131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9C3E3-D3AB-DF4F-A687-61F33EB91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4" y="227308"/>
            <a:ext cx="1330101" cy="2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3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422">
          <p15:clr>
            <a:srgbClr val="FBAE40"/>
          </p15:clr>
        </p15:guide>
        <p15:guide id="4" orient="horz" pos="4291">
          <p15:clr>
            <a:srgbClr val="FBAE40"/>
          </p15:clr>
        </p15:guide>
        <p15:guide id="5" orient="horz" pos="3773">
          <p15:clr>
            <a:srgbClr val="FBAE40"/>
          </p15:clr>
        </p15:guide>
        <p15:guide id="6" orient="horz" pos="406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ME_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24354" y="1894761"/>
            <a:ext cx="7100741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3000000" algn="br">
              <a:schemeClr val="tx1">
                <a:alpha val="21000"/>
              </a:schemeClr>
            </a:outerShdw>
          </a:effectLst>
        </p:spPr>
        <p:txBody>
          <a:bodyPr vert="horz" wrap="square" lIns="57150" tIns="28575" rIns="57150" bIns="28575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E1400"/>
                </a:solidFill>
                <a:effectLst/>
                <a:latin typeface="Calibri" panose="020F0502020204030204" pitchFamily="34" charset="0"/>
                <a:ea typeface="ＭＳ Ｐゴシック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9486E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9486E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9486E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9486E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endParaRPr lang="en-US" sz="2750" u="none" ker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6529" y="3349209"/>
            <a:ext cx="8494232" cy="1186472"/>
          </a:xfrm>
          <a:ln>
            <a:noFill/>
          </a:ln>
          <a:effectLst/>
        </p:spPr>
        <p:txBody>
          <a:bodyPr anchor="b" anchorCtr="0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FontTx/>
              <a:buNone/>
              <a:defRPr sz="15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6653" y="1257300"/>
            <a:ext cx="7210694" cy="1380411"/>
          </a:xfrm>
        </p:spPr>
        <p:txBody>
          <a:bodyPr anchor="ctr" anchorCtr="0">
            <a:noAutofit/>
          </a:bodyPr>
          <a:lstStyle>
            <a:lvl1pPr algn="ctr">
              <a:defRPr sz="27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44C38-6400-BE4D-ACE7-4A85F7D81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4" y="227308"/>
            <a:ext cx="1330101" cy="2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9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P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32"/>
            <a:ext cx="9144000" cy="44577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defRPr sz="33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6"/>
          </p:nvPr>
        </p:nvSpPr>
        <p:spPr>
          <a:xfrm>
            <a:off x="0" y="514350"/>
            <a:ext cx="9144000" cy="462915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8625" indent="-428625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defRPr sz="3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2456" indent="-432054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defRPr sz="27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defRPr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3578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90A7-FC93-C14D-B67E-F0903DDBF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33756-E150-DE41-909A-D8A9DFA53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1381-541C-DB49-9176-CE2AC284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0A38-3C2C-5B41-BD02-C214D078499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91C7E-2709-4C49-BA03-EFCDCFAD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DBD3-E77A-554F-88F8-BA2CE543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C433-7A82-A240-8F3C-75CAAE4D9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155519"/>
            <a:ext cx="8309810" cy="615553"/>
          </a:xfrm>
        </p:spPr>
        <p:txBody>
          <a:bodyPr/>
          <a:lstStyle>
            <a:lvl1pPr>
              <a:defRPr baseline="0">
                <a:solidFill>
                  <a:srgbClr val="77CFF5"/>
                </a:solidFill>
              </a:defRPr>
            </a:lvl1pPr>
          </a:lstStyle>
          <a:p>
            <a:r>
              <a:rPr lang="en-US" dirty="0"/>
              <a:t>Audience Response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095" y="2035035"/>
            <a:ext cx="8309810" cy="510909"/>
          </a:xfrm>
        </p:spPr>
        <p:txBody>
          <a:bodyPr wrap="square">
            <a:spAutoFit/>
          </a:bodyPr>
          <a:lstStyle>
            <a:lvl1pPr marL="0" indent="0">
              <a:buSzPct val="100000"/>
              <a:buFont typeface="+mj-lt"/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17095" y="2871345"/>
            <a:ext cx="8309810" cy="458587"/>
          </a:xfrm>
        </p:spPr>
        <p:txBody>
          <a:bodyPr wrap="square">
            <a:spAutoFit/>
          </a:bodyPr>
          <a:lstStyle>
            <a:lvl1pPr marL="385763" indent="-385763">
              <a:buClr>
                <a:schemeClr val="accent2"/>
              </a:buClr>
              <a:buSzPct val="100000"/>
              <a:buFont typeface="+mj-lt"/>
              <a:buAutoNum type="alphaUcPeriod"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9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13039-004A-4D41-AE20-0C65B4144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0A38-3C2C-5B41-BD02-C214D078499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57451-0A69-B74C-B49C-62E05E51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B3EB9-ECFF-754E-B7DB-2A0B9A7E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C433-7A82-A240-8F3C-75CAAE4D9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32653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7095" y="1155031"/>
            <a:ext cx="4018379" cy="2826378"/>
          </a:xfrm>
        </p:spPr>
        <p:txBody>
          <a:bodyPr wrap="square">
            <a:noAutofit/>
          </a:bodyPr>
          <a:lstStyle>
            <a:lvl1pPr marL="260747" indent="-260747"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4073" y="1155031"/>
            <a:ext cx="4062831" cy="2826378"/>
          </a:xfrm>
        </p:spPr>
        <p:txBody>
          <a:bodyPr wrap="square">
            <a:noAutofit/>
          </a:bodyPr>
          <a:lstStyle>
            <a:lvl1pPr marL="260747" indent="-260747"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73039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59548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63612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3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44760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Font typeface="Arial"/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593A72-1176-AC45-BBF4-B4F41D5C1E6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181680"/>
            <a:ext cx="8309810" cy="563231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83155A-85F1-0E44-9B1D-D1F158D5D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46496"/>
            <a:ext cx="8201006" cy="297004"/>
          </a:xfrm>
        </p:spPr>
        <p:txBody>
          <a:bodyPr wrap="square" lIns="228600" bIns="118872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A8F3461-E60A-4A4E-A783-69C856B55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6194" y="4750642"/>
            <a:ext cx="928160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2D3388-E5DC-0B4D-B871-495EA714B8C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6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65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0" y="875380"/>
            <a:ext cx="9144000" cy="857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4" y="155519"/>
            <a:ext cx="8001000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rtlCol="0" anchor="ctr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2112"/>
            <a:ext cx="8001000" cy="36055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56BB2-E53F-B749-873F-483CF623858D}"/>
              </a:ext>
            </a:extLst>
          </p:cNvPr>
          <p:cNvSpPr/>
          <p:nvPr userDrawn="1"/>
        </p:nvSpPr>
        <p:spPr>
          <a:xfrm flipV="1">
            <a:off x="0" y="875380"/>
            <a:ext cx="9144000" cy="857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A851F0D-C9FE-BA42-A392-1A9AFDBF789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086194" y="4750642"/>
            <a:ext cx="928160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8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5" r:id="rId10"/>
    <p:sldLayoutId id="2147483746" r:id="rId11"/>
    <p:sldLayoutId id="2147483748" r:id="rId12"/>
    <p:sldLayoutId id="2147483786" r:id="rId13"/>
    <p:sldLayoutId id="2147483787" r:id="rId14"/>
    <p:sldLayoutId id="214748378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00" b="1" kern="1200" cap="none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9556" indent="-259556" algn="l" defTabSz="685800" rtl="0" eaLnBrk="1" latinLnBrk="0" hangingPunct="1">
        <a:lnSpc>
          <a:spcPct val="85000"/>
        </a:lnSpc>
        <a:spcBef>
          <a:spcPts val="600"/>
        </a:spcBef>
        <a:buClr>
          <a:schemeClr val="accent1"/>
        </a:buClr>
        <a:buSzPct val="115000"/>
        <a:buFont typeface="Arial"/>
        <a:buChar char="●"/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554831" indent="-211931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2pPr>
      <a:lvl3pPr marL="809244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3pPr>
      <a:lvl4pPr marL="1110996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4pPr>
      <a:lvl5pPr marL="1412748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328" y="288036"/>
            <a:ext cx="8524494" cy="651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328" y="1207008"/>
            <a:ext cx="8524494" cy="337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633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0252" indent="-170252" algn="l" defTabSz="685766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596616" indent="-254782" algn="l" defTabSz="685766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44120" indent="-173823" algn="l" defTabSz="685766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82382" indent="-173823" algn="l" defTabSz="685766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3" y="2670552"/>
            <a:ext cx="6584952" cy="929485"/>
          </a:xfrm>
        </p:spPr>
        <p:txBody>
          <a:bodyPr/>
          <a:lstStyle/>
          <a:p>
            <a:r>
              <a:rPr lang="en-US" sz="3200" b="1" dirty="0">
                <a:solidFill>
                  <a:schemeClr val="accent6"/>
                </a:solidFill>
              </a:rPr>
              <a:t>Sharpening Your Tools: Talking to Patients About HIV Prevention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9273" y="3706482"/>
            <a:ext cx="6451602" cy="1154906"/>
          </a:xfrm>
        </p:spPr>
        <p:txBody>
          <a:bodyPr/>
          <a:lstStyle/>
          <a:p>
            <a:r>
              <a:rPr lang="en-US" sz="2400" i="1" dirty="0">
                <a:solidFill>
                  <a:schemeClr val="bg2"/>
                </a:solidFill>
              </a:rPr>
              <a:t>This activity is supported by an educational grant from Gilead Sciences, Inc.</a:t>
            </a:r>
            <a:endParaRPr lang="en-US" sz="2000" i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0FA5-6B89-3144-9BDE-42DC9D1C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10" y="2318677"/>
            <a:ext cx="5387976" cy="1138773"/>
          </a:xfrm>
        </p:spPr>
        <p:txBody>
          <a:bodyPr/>
          <a:lstStyle/>
          <a:p>
            <a:r>
              <a:rPr lang="en-US" dirty="0"/>
              <a:t>Things to Consider When Prescribing </a:t>
            </a:r>
            <a:r>
              <a:rPr lang="en-US" dirty="0" err="1"/>
              <a:t>PrEP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5DA0623-6021-EE45-914D-62D162339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311" y="3546742"/>
            <a:ext cx="5387975" cy="1154906"/>
          </a:xfrm>
        </p:spPr>
        <p:txBody>
          <a:bodyPr/>
          <a:lstStyle/>
          <a:p>
            <a:r>
              <a:rPr lang="en-US" dirty="0"/>
              <a:t>David Wohl, MD</a:t>
            </a:r>
          </a:p>
          <a:p>
            <a:r>
              <a:rPr lang="en-US" dirty="0"/>
              <a:t>Margot Savoy, MD</a:t>
            </a:r>
          </a:p>
        </p:txBody>
      </p:sp>
    </p:spTree>
    <p:extLst>
      <p:ext uri="{BB962C8B-B14F-4D97-AF65-F5344CB8AC3E}">
        <p14:creationId xmlns:p14="http://schemas.microsoft.com/office/powerpoint/2010/main" val="26018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8605-DAEE-2647-A3B1-1D3EB9A2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Should be Prescribed </a:t>
            </a:r>
            <a:r>
              <a:rPr lang="en-US" dirty="0" err="1"/>
              <a:t>PrEP</a:t>
            </a:r>
            <a:r>
              <a:rPr lang="en-US" dirty="0"/>
              <a:t>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44465FD-C925-6F4E-979D-B653C4006C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7513" y="1141413"/>
          <a:ext cx="8308974" cy="3547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7926">
                  <a:extLst>
                    <a:ext uri="{9D8B030D-6E8A-4147-A177-3AD203B41FA5}">
                      <a16:colId xmlns:a16="http://schemas.microsoft.com/office/drawing/2014/main" val="1702048968"/>
                    </a:ext>
                  </a:extLst>
                </a:gridCol>
                <a:gridCol w="2371048">
                  <a:extLst>
                    <a:ext uri="{9D8B030D-6E8A-4147-A177-3AD203B41FA5}">
                      <a16:colId xmlns:a16="http://schemas.microsoft.com/office/drawing/2014/main" val="4273027008"/>
                    </a:ext>
                  </a:extLst>
                </a:gridCol>
              </a:tblGrid>
              <a:tr h="6756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Sexually-Active Adults and Adolescents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Persons Who Inject Drugs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301802"/>
                  </a:ext>
                </a:extLst>
              </a:tr>
              <a:tr h="15796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Anal or vaginal sex in the past 6 months; </a:t>
                      </a:r>
                      <a:r>
                        <a:rPr lang="en-US" sz="1600" b="1" dirty="0"/>
                        <a:t>and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HIV-positive sexual partner (especially if partner has known or detectable viral load); </a:t>
                      </a:r>
                      <a:r>
                        <a:rPr lang="en-US" sz="1600" b="1" dirty="0"/>
                        <a:t>or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Recent bacterial STI; </a:t>
                      </a:r>
                      <a:r>
                        <a:rPr lang="en-US" sz="1600" b="1" dirty="0"/>
                        <a:t>or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History on inconsistent or no condom use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HIV+ injecting partner</a:t>
                      </a:r>
                    </a:p>
                    <a:p>
                      <a:pPr algn="ctr"/>
                      <a:r>
                        <a:rPr lang="en-US" sz="1600" dirty="0"/>
                        <a:t>Sharing injection equipment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827749"/>
                  </a:ext>
                </a:extLst>
              </a:tr>
              <a:tr h="12924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Documented negative HIV test result before prescribing </a:t>
                      </a:r>
                      <a:r>
                        <a:rPr lang="en-US" sz="1600" dirty="0" err="1"/>
                        <a:t>PrEP</a:t>
                      </a:r>
                      <a:r>
                        <a:rPr lang="en-US" sz="1600" dirty="0"/>
                        <a:t>; </a:t>
                      </a:r>
                      <a:r>
                        <a:rPr lang="en-US" sz="1600" b="1" dirty="0"/>
                        <a:t>and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No signs/symptoms of acute HIV infection; </a:t>
                      </a:r>
                      <a:r>
                        <a:rPr lang="en-US" sz="1600" b="1" dirty="0"/>
                        <a:t>and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Normal renal function; </a:t>
                      </a:r>
                      <a:r>
                        <a:rPr lang="en-US" sz="1600" b="1" dirty="0"/>
                        <a:t>and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No contraindicated medications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596330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B3C5FA-A0B1-3A44-8129-B4391C6CC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44759" cy="250838"/>
          </a:xfrm>
        </p:spPr>
        <p:txBody>
          <a:bodyPr/>
          <a:lstStyle/>
          <a:p>
            <a:r>
              <a:rPr lang="en-US" dirty="0"/>
              <a:t>CDC. https://www.cdc.gov/hiv/pdf/risk/prep/cdc-hiv-prep-guidelines-2017.pdf. Accessed October 2, 2021.</a:t>
            </a:r>
          </a:p>
        </p:txBody>
      </p:sp>
    </p:spTree>
    <p:extLst>
      <p:ext uri="{BB962C8B-B14F-4D97-AF65-F5344CB8AC3E}">
        <p14:creationId xmlns:p14="http://schemas.microsoft.com/office/powerpoint/2010/main" val="27061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FE84E-0F26-314C-A586-583A2120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59548"/>
            <a:ext cx="8309810" cy="510909"/>
          </a:xfrm>
        </p:spPr>
        <p:txBody>
          <a:bodyPr/>
          <a:lstStyle/>
          <a:p>
            <a:r>
              <a:rPr lang="en-US" sz="3200" dirty="0"/>
              <a:t>FDA-Approved Formulations of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38EF-0E2C-0540-81C4-33D41C04D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90574" cy="105567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Tenofovir disoproxil fumarate/emtricitabine: F/TDF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Tenofovir alafenamide/emtricitabine: F/TAF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1611A-449F-4D45-AA72-85BAC85BB8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1FE162-E868-864F-8D2A-382F0BE2AFE6}"/>
              </a:ext>
            </a:extLst>
          </p:cNvPr>
          <p:cNvSpPr/>
          <p:nvPr/>
        </p:nvSpPr>
        <p:spPr>
          <a:xfrm>
            <a:off x="688427" y="2369467"/>
            <a:ext cx="7767145" cy="1918754"/>
          </a:xfrm>
          <a:prstGeom prst="roundRect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factors should be considered when deciding which formulation to choose for adolescents/young adults who are at risk for HIV infection? </a:t>
            </a:r>
          </a:p>
        </p:txBody>
      </p:sp>
    </p:spTree>
    <p:extLst>
      <p:ext uri="{BB962C8B-B14F-4D97-AF65-F5344CB8AC3E}">
        <p14:creationId xmlns:p14="http://schemas.microsoft.com/office/powerpoint/2010/main" val="4796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CF17A5-CF17-3243-8CBA-660E8EC8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Consideration #1: Assessment of the Type of Sexual Activity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61E1E6F-15F2-9647-91A2-5EEA7BF78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If the PrEP candidate is at-risk for HIV infection through receptive vaginal sex, then as the only PrEP medication approved for this population, F/TDF should be chosen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74635-10F3-46A7-B4A6-C478E2B0F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7"/>
            <a:ext cx="8144759" cy="381643"/>
          </a:xfrm>
        </p:spPr>
        <p:txBody>
          <a:bodyPr/>
          <a:lstStyle/>
          <a:p>
            <a:pPr marL="0" indent="0"/>
            <a:r>
              <a:rPr lang="en-US" dirty="0"/>
              <a:t>Truvada</a:t>
            </a:r>
            <a:r>
              <a:rPr lang="en-US" b="1" i="0" dirty="0">
                <a:solidFill>
                  <a:srgbClr val="5C6B72"/>
                </a:solidFill>
                <a:effectLst/>
                <a:latin typeface="+mn-lt"/>
              </a:rPr>
              <a:t>®</a:t>
            </a:r>
            <a:r>
              <a:rPr lang="en-US" dirty="0"/>
              <a:t>. Foster City, CA: Gilead Sciences, Inc; 2013. https://www.accessdata.fda.gov/drugsatfda_docs/label/2013/021752s035lbl.pdf. 2013. Accessed October 2, 2021.</a:t>
            </a:r>
          </a:p>
        </p:txBody>
      </p:sp>
    </p:spTree>
    <p:extLst>
      <p:ext uri="{BB962C8B-B14F-4D97-AF65-F5344CB8AC3E}">
        <p14:creationId xmlns:p14="http://schemas.microsoft.com/office/powerpoint/2010/main" val="351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435A3-9591-6141-A65F-5E38D8AE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 #2: Renal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B5CC5-1B1B-AB4A-BDBC-C90757AA3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4847062" cy="3150093"/>
          </a:xfrm>
        </p:spPr>
        <p:txBody>
          <a:bodyPr/>
          <a:lstStyle/>
          <a:p>
            <a:r>
              <a:rPr lang="en-US" sz="2200" dirty="0"/>
              <a:t>Renal health should be evaluated before or when prescribing PrEP to avoid administration to individuals with renal impairment or declining renal function</a:t>
            </a:r>
          </a:p>
          <a:p>
            <a:r>
              <a:rPr lang="en-US" sz="2200" dirty="0"/>
              <a:t>F/TDF should not be prescribed to anyone with </a:t>
            </a:r>
            <a:r>
              <a:rPr lang="en-US" sz="2400" dirty="0" err="1"/>
              <a:t>eCrCl</a:t>
            </a:r>
            <a:r>
              <a:rPr lang="en-US" sz="2400" dirty="0"/>
              <a:t> of 60 ml/min</a:t>
            </a:r>
            <a:endParaRPr lang="en-US" sz="2200" dirty="0"/>
          </a:p>
          <a:p>
            <a:r>
              <a:rPr lang="en-US" sz="2200" dirty="0"/>
              <a:t>Serum creatinine should be measured at 3 months and every 6 months thereafter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ACC96C41-8265-4CA8-83C8-60CD32A08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52569"/>
            <a:ext cx="8144759" cy="590931"/>
          </a:xfrm>
        </p:spPr>
        <p:txBody>
          <a:bodyPr/>
          <a:lstStyle/>
          <a:p>
            <a:pPr marL="11113" indent="-11113"/>
            <a:r>
              <a:rPr lang="en-US" sz="900" dirty="0"/>
              <a:t>AEs = adverse events; CKD = chronic kidney disease; CVD = cardiovascular disease; </a:t>
            </a:r>
          </a:p>
          <a:p>
            <a:pPr marL="11113" indent="-11113"/>
            <a:r>
              <a:rPr lang="en-US" sz="900" dirty="0"/>
              <a:t>eCrCl = estimated creatinine clearance</a:t>
            </a:r>
          </a:p>
          <a:p>
            <a:pPr marL="11113" indent="-11113"/>
            <a:r>
              <a:rPr lang="en-US" sz="900" dirty="0"/>
              <a:t>1. Fields SD, et al. </a:t>
            </a:r>
            <a:r>
              <a:rPr lang="en-US" sz="900" i="1" dirty="0"/>
              <a:t>Infect Dis </a:t>
            </a:r>
            <a:r>
              <a:rPr lang="en-US" sz="900" dirty="0" err="1"/>
              <a:t>Ther</a:t>
            </a:r>
            <a:r>
              <a:rPr lang="en-US" sz="900" dirty="0"/>
              <a:t>. 2021;10(1):165-186. </a:t>
            </a:r>
            <a:br>
              <a:rPr lang="en-US" sz="900" dirty="0"/>
            </a:br>
            <a:r>
              <a:rPr lang="en-US" sz="900" dirty="0"/>
              <a:t>2. CDC. https://www.cdc.gov/hiv/pdf/risk/prep/cdc-hiv-prep-guidelines-2017.pdf. Accessed October 2, 2021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10F956-0F24-3F45-8F05-A1DD8AA08893}"/>
              </a:ext>
            </a:extLst>
          </p:cNvPr>
          <p:cNvGrpSpPr/>
          <p:nvPr/>
        </p:nvGrpSpPr>
        <p:grpSpPr>
          <a:xfrm>
            <a:off x="5442320" y="1263297"/>
            <a:ext cx="1536192" cy="1143000"/>
            <a:chOff x="4960882" y="962634"/>
            <a:chExt cx="1536192" cy="9525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050A4F-6BE3-5840-8B85-70D230710E36}"/>
                </a:ext>
              </a:extLst>
            </p:cNvPr>
            <p:cNvSpPr/>
            <p:nvPr/>
          </p:nvSpPr>
          <p:spPr>
            <a:xfrm>
              <a:off x="4960882" y="962634"/>
              <a:ext cx="1536192" cy="952500"/>
            </a:xfrm>
            <a:prstGeom prst="ellipse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3AE4D5-C899-0644-86FF-EAA1B0EA485B}"/>
                </a:ext>
              </a:extLst>
            </p:cNvPr>
            <p:cNvSpPr txBox="1"/>
            <p:nvPr/>
          </p:nvSpPr>
          <p:spPr>
            <a:xfrm>
              <a:off x="5204814" y="1295232"/>
              <a:ext cx="111409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bg2"/>
                  </a:solidFill>
                </a:rPr>
                <a:t>Diabetes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DF581A-4264-3A41-A02F-9CDB428818C7}"/>
              </a:ext>
            </a:extLst>
          </p:cNvPr>
          <p:cNvGrpSpPr/>
          <p:nvPr/>
        </p:nvGrpSpPr>
        <p:grpSpPr>
          <a:xfrm>
            <a:off x="7084585" y="1259454"/>
            <a:ext cx="1571835" cy="1143000"/>
            <a:chOff x="6951113" y="962634"/>
            <a:chExt cx="1571835" cy="1143000"/>
          </a:xfrm>
          <a:solidFill>
            <a:schemeClr val="accent3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1206D1-74E0-1D48-8CD4-237DE4B82C0C}"/>
                </a:ext>
              </a:extLst>
            </p:cNvPr>
            <p:cNvSpPr/>
            <p:nvPr/>
          </p:nvSpPr>
          <p:spPr>
            <a:xfrm>
              <a:off x="6951113" y="962634"/>
              <a:ext cx="1532167" cy="1143000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E28FBE-EC7C-6942-8AE5-2623BF9C35BB}"/>
                </a:ext>
              </a:extLst>
            </p:cNvPr>
            <p:cNvSpPr txBox="1"/>
            <p:nvPr/>
          </p:nvSpPr>
          <p:spPr>
            <a:xfrm>
              <a:off x="6990781" y="1368683"/>
              <a:ext cx="1532167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bg2"/>
                  </a:solidFill>
                </a:rPr>
                <a:t>Hypertension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F4DBA3-019C-594D-9888-FD81F5D9B385}"/>
              </a:ext>
            </a:extLst>
          </p:cNvPr>
          <p:cNvGrpSpPr/>
          <p:nvPr/>
        </p:nvGrpSpPr>
        <p:grpSpPr>
          <a:xfrm>
            <a:off x="5442320" y="2437396"/>
            <a:ext cx="1536192" cy="1188720"/>
            <a:chOff x="5031496" y="2396841"/>
            <a:chExt cx="1536192" cy="1188720"/>
          </a:xfrm>
          <a:solidFill>
            <a:schemeClr val="accent4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84C159-2CF3-0847-9D3A-351211B10E9F}"/>
                </a:ext>
              </a:extLst>
            </p:cNvPr>
            <p:cNvSpPr/>
            <p:nvPr/>
          </p:nvSpPr>
          <p:spPr>
            <a:xfrm>
              <a:off x="5031496" y="2396841"/>
              <a:ext cx="1536192" cy="1188720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A1A545-391B-9843-B243-DB6C88ED3469}"/>
                </a:ext>
              </a:extLst>
            </p:cNvPr>
            <p:cNvSpPr txBox="1"/>
            <p:nvPr/>
          </p:nvSpPr>
          <p:spPr>
            <a:xfrm>
              <a:off x="5031496" y="2686455"/>
              <a:ext cx="15321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2"/>
                  </a:solidFill>
                </a:rPr>
                <a:t>Use of stimulants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513FA3-92E0-EB47-AAAA-792F6E37FCE9}"/>
              </a:ext>
            </a:extLst>
          </p:cNvPr>
          <p:cNvGrpSpPr/>
          <p:nvPr/>
        </p:nvGrpSpPr>
        <p:grpSpPr>
          <a:xfrm>
            <a:off x="7084585" y="2437396"/>
            <a:ext cx="1553194" cy="1188720"/>
            <a:chOff x="7020295" y="2381792"/>
            <a:chExt cx="1553194" cy="11887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6242EFB-A056-5F41-B21E-1EDF7E9FA316}"/>
                </a:ext>
              </a:extLst>
            </p:cNvPr>
            <p:cNvSpPr/>
            <p:nvPr/>
          </p:nvSpPr>
          <p:spPr>
            <a:xfrm>
              <a:off x="7020295" y="2381792"/>
              <a:ext cx="1536192" cy="11887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20AC10-0EE9-F74F-8259-15DF0574A37F}"/>
                </a:ext>
              </a:extLst>
            </p:cNvPr>
            <p:cNvSpPr txBox="1"/>
            <p:nvPr/>
          </p:nvSpPr>
          <p:spPr>
            <a:xfrm>
              <a:off x="7041322" y="2488307"/>
              <a:ext cx="153216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2"/>
                  </a:solidFill>
                </a:rPr>
                <a:t>CKD or declining renal function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2413F8-BCA1-BF4C-9C72-E8BA67216494}"/>
              </a:ext>
            </a:extLst>
          </p:cNvPr>
          <p:cNvGrpSpPr/>
          <p:nvPr/>
        </p:nvGrpSpPr>
        <p:grpSpPr>
          <a:xfrm>
            <a:off x="5442320" y="3654740"/>
            <a:ext cx="1566750" cy="1243584"/>
            <a:chOff x="5100678" y="3800950"/>
            <a:chExt cx="1566750" cy="124358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32159C-1094-9644-99C6-12B0FF30D86F}"/>
                </a:ext>
              </a:extLst>
            </p:cNvPr>
            <p:cNvSpPr/>
            <p:nvPr/>
          </p:nvSpPr>
          <p:spPr>
            <a:xfrm>
              <a:off x="5100678" y="3800950"/>
              <a:ext cx="1536192" cy="1243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3AA4BB-AC2B-664E-AADB-B664A61B13FF}"/>
                </a:ext>
              </a:extLst>
            </p:cNvPr>
            <p:cNvSpPr txBox="1"/>
            <p:nvPr/>
          </p:nvSpPr>
          <p:spPr>
            <a:xfrm>
              <a:off x="5135261" y="4139332"/>
              <a:ext cx="15321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2"/>
                  </a:solidFill>
                </a:rPr>
                <a:t>Family history of CVD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18D728-E7A8-D243-8E95-67B5E3800013}"/>
              </a:ext>
            </a:extLst>
          </p:cNvPr>
          <p:cNvGrpSpPr/>
          <p:nvPr/>
        </p:nvGrpSpPr>
        <p:grpSpPr>
          <a:xfrm>
            <a:off x="7084585" y="3646925"/>
            <a:ext cx="1571835" cy="1221125"/>
            <a:chOff x="7089477" y="3785901"/>
            <a:chExt cx="1571835" cy="122112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420587E-C25A-EF4C-85CA-FB943066D304}"/>
                </a:ext>
              </a:extLst>
            </p:cNvPr>
            <p:cNvSpPr/>
            <p:nvPr/>
          </p:nvSpPr>
          <p:spPr>
            <a:xfrm>
              <a:off x="7089477" y="3785901"/>
              <a:ext cx="1536192" cy="11887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0BCE32-727C-734F-9B1D-76D860D50398}"/>
                </a:ext>
              </a:extLst>
            </p:cNvPr>
            <p:cNvSpPr txBox="1"/>
            <p:nvPr/>
          </p:nvSpPr>
          <p:spPr>
            <a:xfrm>
              <a:off x="7129145" y="3868253"/>
              <a:ext cx="153216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2"/>
                  </a:solidFill>
                </a:rPr>
                <a:t>Other medication with renal AEs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7FF6708-B91A-5847-A65B-54C7884EB93E}"/>
              </a:ext>
            </a:extLst>
          </p:cNvPr>
          <p:cNvSpPr txBox="1"/>
          <p:nvPr/>
        </p:nvSpPr>
        <p:spPr>
          <a:xfrm>
            <a:off x="5442320" y="893852"/>
            <a:ext cx="326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Risk Factors</a:t>
            </a:r>
          </a:p>
        </p:txBody>
      </p:sp>
    </p:spTree>
    <p:extLst>
      <p:ext uri="{BB962C8B-B14F-4D97-AF65-F5344CB8AC3E}">
        <p14:creationId xmlns:p14="http://schemas.microsoft.com/office/powerpoint/2010/main" val="42812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5EFB-B919-5D40-B083-AD866F12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 #2: Renal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5A193-E5CE-2148-90F9-502EB1664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988516"/>
            <a:ext cx="8529681" cy="3721019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000" dirty="0"/>
              <a:t>A real-world study of 4,514 participants dispensed PrEP (F/TDF) was presented to quantify the rates of renal impairment</a:t>
            </a:r>
          </a:p>
          <a:p>
            <a:pPr lvl="1">
              <a:spcAft>
                <a:spcPts val="300"/>
              </a:spcAft>
            </a:pPr>
            <a:r>
              <a:rPr lang="en-US" sz="1800" dirty="0"/>
              <a:t>2-year cumulative risk of renal impairment of 1.7% was observed</a:t>
            </a:r>
          </a:p>
          <a:p>
            <a:pPr lvl="1">
              <a:spcAft>
                <a:spcPts val="300"/>
              </a:spcAft>
            </a:pPr>
            <a:r>
              <a:rPr lang="en-US" sz="1800" dirty="0"/>
              <a:t>Significantly higher risk was associated with older patients and pre-existing renal dysfunction</a:t>
            </a:r>
            <a:r>
              <a:rPr lang="en-US" sz="1800" baseline="30000" dirty="0"/>
              <a:t>1</a:t>
            </a:r>
            <a:r>
              <a:rPr lang="en-US" sz="1800" dirty="0"/>
              <a:t> </a:t>
            </a:r>
          </a:p>
          <a:p>
            <a:pPr>
              <a:spcAft>
                <a:spcPts val="300"/>
              </a:spcAft>
            </a:pPr>
            <a:r>
              <a:rPr lang="en-US" sz="2000" dirty="0"/>
              <a:t>In the DISCOVER trial (n = 5,387) of F/TDF compared to F/TAF statistically significant differences in renal safety were observed with F/TAF at 96 weeks</a:t>
            </a:r>
          </a:p>
          <a:p>
            <a:pPr lvl="1">
              <a:spcAft>
                <a:spcPts val="300"/>
              </a:spcAft>
            </a:pPr>
            <a:r>
              <a:rPr lang="en-US" sz="1800" dirty="0"/>
              <a:t>F/TAF had increases in estimated glomerular filtration rate (eGFR), and declines in UPCR and PTI biomarkers compared to F/TDF at 96 weeks</a:t>
            </a:r>
          </a:p>
          <a:p>
            <a:pPr lvl="1">
              <a:spcAft>
                <a:spcPts val="300"/>
              </a:spcAft>
            </a:pPr>
            <a:r>
              <a:rPr lang="en-US" sz="1800" dirty="0"/>
              <a:t>Key differences favoring F/TAF were also observed in markers of proximal tubular function</a:t>
            </a:r>
            <a:r>
              <a:rPr lang="en-US" sz="1800" baseline="30000" dirty="0"/>
              <a:t>2</a:t>
            </a:r>
          </a:p>
          <a:p>
            <a:pPr>
              <a:spcAft>
                <a:spcPts val="300"/>
              </a:spcAft>
            </a:pPr>
            <a:r>
              <a:rPr lang="en-US" sz="2200" dirty="0"/>
              <a:t>F/TAF demonstrated noninferior efficacy compared to F/TDF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590D9-21DF-48B7-ADF6-66E750301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09535"/>
            <a:ext cx="8144759" cy="433965"/>
          </a:xfrm>
        </p:spPr>
        <p:txBody>
          <a:bodyPr/>
          <a:lstStyle/>
          <a:p>
            <a:pPr marL="0" indent="0"/>
            <a:r>
              <a:rPr lang="en-US" sz="800" dirty="0"/>
              <a:t>PTI = Proximal tubular injury; UPCR = urine protein to creatinine ratio</a:t>
            </a:r>
          </a:p>
          <a:p>
            <a:pPr marL="0" indent="0"/>
            <a:r>
              <a:rPr lang="en-US" sz="800" dirty="0"/>
              <a:t>1. McManus H, et al.. In special issue from the 2020 Conference on Retroviruses and Opportunistic Infections; 2020. Abstract No. 1004. </a:t>
            </a:r>
            <a:r>
              <a:rPr lang="en-US" sz="800" i="1" dirty="0"/>
              <a:t>Top Antivir Med</a:t>
            </a:r>
            <a:r>
              <a:rPr lang="en-US" sz="800" dirty="0"/>
              <a:t>. 2020;28(1):483. </a:t>
            </a:r>
            <a:br>
              <a:rPr lang="en-US" sz="800" dirty="0"/>
            </a:br>
            <a:r>
              <a:rPr lang="en-US" sz="800" dirty="0"/>
              <a:t>2. </a:t>
            </a:r>
            <a:r>
              <a:rPr lang="en-US" sz="800" dirty="0" err="1"/>
              <a:t>Ogbuagu</a:t>
            </a:r>
            <a:r>
              <a:rPr lang="en-US" sz="800" dirty="0"/>
              <a:t> O, et al. </a:t>
            </a:r>
            <a:r>
              <a:rPr lang="en-US" sz="800" i="1" dirty="0"/>
              <a:t>Lancet HIV</a:t>
            </a:r>
            <a:r>
              <a:rPr lang="en-US" sz="800" dirty="0"/>
              <a:t>. 2021;8(7):e397-e407.</a:t>
            </a:r>
          </a:p>
        </p:txBody>
      </p:sp>
    </p:spTree>
    <p:extLst>
      <p:ext uri="{BB962C8B-B14F-4D97-AF65-F5344CB8AC3E}">
        <p14:creationId xmlns:p14="http://schemas.microsoft.com/office/powerpoint/2010/main" val="15192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CF6C-65A4-AB4E-9F6F-E54E4687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 #3: Bone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BA9C2-2B47-7245-8FB6-833A59F0B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3982967" cy="3699474"/>
          </a:xfrm>
        </p:spPr>
        <p:txBody>
          <a:bodyPr/>
          <a:lstStyle/>
          <a:p>
            <a:r>
              <a:rPr lang="en-US" sz="2400" dirty="0"/>
              <a:t>Studies have demonstrated declines in bone mineral density (BMD) F/TDF PrEP</a:t>
            </a:r>
            <a:r>
              <a:rPr lang="en-US" sz="2400" baseline="30000" dirty="0"/>
              <a:t>1</a:t>
            </a:r>
            <a:endParaRPr lang="en-US" sz="2400" dirty="0"/>
          </a:p>
          <a:p>
            <a:r>
              <a:rPr lang="en-US" sz="2400" dirty="0"/>
              <a:t>Adolescents and young adults age ≤ 25 are still developing bone mass, creating a concern about the impact of F/TDF on BMD</a:t>
            </a:r>
            <a:r>
              <a:rPr lang="en-US" sz="2400" baseline="30000" dirty="0"/>
              <a:t>2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B46DB8-5474-4485-A5F6-30F8B2211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8144759" cy="355482"/>
          </a:xfrm>
        </p:spPr>
        <p:txBody>
          <a:bodyPr/>
          <a:lstStyle/>
          <a:p>
            <a:pPr marL="9525" indent="-9525"/>
            <a:r>
              <a:rPr lang="en-US" sz="900" dirty="0"/>
              <a:t>1. Fields SD, et al. </a:t>
            </a:r>
            <a:r>
              <a:rPr lang="en-US" sz="900" i="1" dirty="0"/>
              <a:t>Infect Dis </a:t>
            </a:r>
            <a:r>
              <a:rPr lang="en-US" sz="900" dirty="0" err="1"/>
              <a:t>Ther</a:t>
            </a:r>
            <a:r>
              <a:rPr lang="en-US" sz="900" dirty="0"/>
              <a:t>. 2021;10(1):165-186. </a:t>
            </a:r>
          </a:p>
          <a:p>
            <a:pPr marL="9525" indent="-9525"/>
            <a:r>
              <a:rPr lang="en-US" sz="900" dirty="0"/>
              <a:t>2. </a:t>
            </a:r>
            <a:r>
              <a:rPr lang="en-US" sz="900" dirty="0" err="1"/>
              <a:t>Ogbuagu</a:t>
            </a:r>
            <a:r>
              <a:rPr lang="en-US" sz="900" dirty="0"/>
              <a:t> O, et al. </a:t>
            </a:r>
            <a:r>
              <a:rPr lang="en-US" sz="900" i="1" dirty="0"/>
              <a:t>Lancet HIV</a:t>
            </a:r>
            <a:r>
              <a:rPr lang="en-US" sz="900" dirty="0"/>
              <a:t>. 2021;8(7):e397-e407.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E5A64-7186-3643-AA16-8A963E496F8C}"/>
              </a:ext>
            </a:extLst>
          </p:cNvPr>
          <p:cNvGrpSpPr/>
          <p:nvPr/>
        </p:nvGrpSpPr>
        <p:grpSpPr>
          <a:xfrm>
            <a:off x="4597415" y="1129978"/>
            <a:ext cx="4346165" cy="3599296"/>
            <a:chOff x="4597415" y="1129978"/>
            <a:chExt cx="4346165" cy="359929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831ED3-A793-954F-A225-64FC54391652}"/>
                </a:ext>
              </a:extLst>
            </p:cNvPr>
            <p:cNvGrpSpPr/>
            <p:nvPr/>
          </p:nvGrpSpPr>
          <p:grpSpPr>
            <a:xfrm>
              <a:off x="4985354" y="1129978"/>
              <a:ext cx="3958226" cy="3599296"/>
              <a:chOff x="4985354" y="1129978"/>
              <a:chExt cx="3958226" cy="359929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698CA5-AE58-854B-8CAB-7DC81E2C148C}"/>
                  </a:ext>
                </a:extLst>
              </p:cNvPr>
              <p:cNvSpPr txBox="1"/>
              <p:nvPr/>
            </p:nvSpPr>
            <p:spPr>
              <a:xfrm>
                <a:off x="4985354" y="1129978"/>
                <a:ext cx="3958225" cy="646331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Bone-related conditions like osteopenia or osteoporosis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EC1769-DFC6-2C4F-B6A9-2A309DE35A44}"/>
                  </a:ext>
                </a:extLst>
              </p:cNvPr>
              <p:cNvSpPr txBox="1"/>
              <p:nvPr/>
            </p:nvSpPr>
            <p:spPr>
              <a:xfrm>
                <a:off x="4985354" y="1729720"/>
                <a:ext cx="3958225" cy="2031325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Lifestyle factors that have a negative impact on bone health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Smoking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Sedentary lifestyle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Poor diet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Alcohol use disorder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</a:rPr>
                  <a:t>Methamphetamine use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777977-1AA2-5242-B5E7-92930C899CD6}"/>
                  </a:ext>
                </a:extLst>
              </p:cNvPr>
              <p:cNvSpPr txBox="1"/>
              <p:nvPr/>
            </p:nvSpPr>
            <p:spPr>
              <a:xfrm>
                <a:off x="4985354" y="3714456"/>
                <a:ext cx="3958225" cy="36933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Eating disorders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2CE35C-F766-834F-9A32-9AD9ECA5D676}"/>
                  </a:ext>
                </a:extLst>
              </p:cNvPr>
              <p:cNvSpPr txBox="1"/>
              <p:nvPr/>
            </p:nvSpPr>
            <p:spPr>
              <a:xfrm>
                <a:off x="4985354" y="4037199"/>
                <a:ext cx="3958225" cy="369332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Vitamin D deficiency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6A9E2C-0ED2-744A-9301-4AD0EA90C218}"/>
                  </a:ext>
                </a:extLst>
              </p:cNvPr>
              <p:cNvSpPr txBox="1"/>
              <p:nvPr/>
            </p:nvSpPr>
            <p:spPr>
              <a:xfrm>
                <a:off x="4985355" y="4359942"/>
                <a:ext cx="3958225" cy="369332"/>
              </a:xfrm>
              <a:prstGeom prst="rect">
                <a:avLst/>
              </a:prstGeom>
              <a:solidFill>
                <a:schemeClr val="accent5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Low BMI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316616-B3CA-FB44-8FB0-DB49B8999D22}"/>
                </a:ext>
              </a:extLst>
            </p:cNvPr>
            <p:cNvSpPr txBox="1"/>
            <p:nvPr/>
          </p:nvSpPr>
          <p:spPr>
            <a:xfrm rot="16200000">
              <a:off x="2997822" y="2729571"/>
              <a:ext cx="3599296" cy="400110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</a:rPr>
                <a:t>Risk Factors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6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C681F7-8CA2-B647-A90F-4BF3E22C7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58384"/>
            <a:ext cx="7907482" cy="393954"/>
          </a:xfrm>
        </p:spPr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 values were from an ANOVA model with baseline F/TDF for PrEP and treatment as fixed effects</a:t>
            </a:r>
            <a:endParaRPr lang="en-US" i="1" dirty="0"/>
          </a:p>
          <a:p>
            <a:r>
              <a:rPr lang="en-US" dirty="0"/>
              <a:t>Ogbuagu O, et al. </a:t>
            </a:r>
            <a:r>
              <a:rPr lang="en-US" i="1" dirty="0"/>
              <a:t>Lancet HIV</a:t>
            </a:r>
            <a:r>
              <a:rPr lang="en-US" dirty="0"/>
              <a:t>. 2021;8(7):e397-e407.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524D888-03D4-9F4D-9F5A-EFFC6A2B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-159028"/>
            <a:ext cx="7973870" cy="1348061"/>
          </a:xfrm>
        </p:spPr>
        <p:txBody>
          <a:bodyPr/>
          <a:lstStyle/>
          <a:p>
            <a:r>
              <a:rPr lang="en-US" sz="3200" dirty="0"/>
              <a:t>Long-Term Data Show Greater Bone Safety with F/TAF vs F/TDF at 96 Weeks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610FE2-51C2-5843-9B25-67EEEDF7555E}"/>
              </a:ext>
            </a:extLst>
          </p:cNvPr>
          <p:cNvGrpSpPr/>
          <p:nvPr/>
        </p:nvGrpSpPr>
        <p:grpSpPr>
          <a:xfrm>
            <a:off x="4541276" y="3981130"/>
            <a:ext cx="942776" cy="600164"/>
            <a:chOff x="4608388" y="4181370"/>
            <a:chExt cx="942776" cy="6001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5FCFAC-55D7-1A40-8E1B-5DD4984C4D83}"/>
                </a:ext>
              </a:extLst>
            </p:cNvPr>
            <p:cNvSpPr txBox="1"/>
            <p:nvPr/>
          </p:nvSpPr>
          <p:spPr>
            <a:xfrm>
              <a:off x="4790583" y="4181370"/>
              <a:ext cx="760581" cy="60016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400" dirty="0"/>
                <a:t>F/TAF</a:t>
              </a:r>
            </a:p>
            <a:p>
              <a:pPr>
                <a:spcBef>
                  <a:spcPts val="600"/>
                </a:spcBef>
              </a:pPr>
              <a:r>
                <a:rPr lang="en-US" sz="1400" dirty="0"/>
                <a:t>F/TDF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31C491-0F31-7746-944C-265926E3EDC9}"/>
                </a:ext>
              </a:extLst>
            </p:cNvPr>
            <p:cNvSpPr/>
            <p:nvPr/>
          </p:nvSpPr>
          <p:spPr>
            <a:xfrm>
              <a:off x="4614633" y="4570484"/>
              <a:ext cx="136671" cy="123633"/>
            </a:xfrm>
            <a:prstGeom prst="ellipse">
              <a:avLst/>
            </a:prstGeom>
            <a:solidFill>
              <a:srgbClr val="C92A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9B5224-25D9-7746-BE81-B53220CB38EA}"/>
                </a:ext>
              </a:extLst>
            </p:cNvPr>
            <p:cNvSpPr/>
            <p:nvPr/>
          </p:nvSpPr>
          <p:spPr>
            <a:xfrm>
              <a:off x="4608388" y="4275669"/>
              <a:ext cx="136671" cy="118357"/>
            </a:xfrm>
            <a:prstGeom prst="ellipse">
              <a:avLst/>
            </a:prstGeom>
            <a:solidFill>
              <a:srgbClr val="00A1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6BC82B-B995-014B-B83F-BEE0D84F73D1}"/>
              </a:ext>
            </a:extLst>
          </p:cNvPr>
          <p:cNvGrpSpPr/>
          <p:nvPr/>
        </p:nvGrpSpPr>
        <p:grpSpPr>
          <a:xfrm>
            <a:off x="451756" y="1245138"/>
            <a:ext cx="4172509" cy="3254479"/>
            <a:chOff x="783897" y="1500529"/>
            <a:chExt cx="3840368" cy="30251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BC134A-12B1-4643-906E-AE93623184F6}"/>
                </a:ext>
              </a:extLst>
            </p:cNvPr>
            <p:cNvSpPr txBox="1"/>
            <p:nvPr/>
          </p:nvSpPr>
          <p:spPr>
            <a:xfrm>
              <a:off x="1652817" y="1516795"/>
              <a:ext cx="14580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CE4725-D972-324C-87D8-7F2B0331F1CC}"/>
                </a:ext>
              </a:extLst>
            </p:cNvPr>
            <p:cNvSpPr txBox="1"/>
            <p:nvPr/>
          </p:nvSpPr>
          <p:spPr>
            <a:xfrm rot="16200000">
              <a:off x="84306" y="2414149"/>
              <a:ext cx="1860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Mean Percentage Change from Baseline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D107C4-5CA9-E344-8EC9-27EC24C88D71}"/>
                </a:ext>
              </a:extLst>
            </p:cNvPr>
            <p:cNvSpPr txBox="1"/>
            <p:nvPr/>
          </p:nvSpPr>
          <p:spPr>
            <a:xfrm>
              <a:off x="3546121" y="1606885"/>
              <a:ext cx="107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</a:t>
              </a:r>
              <a:r>
                <a:rPr lang="en-US" sz="1200" dirty="0"/>
                <a:t> &lt; .0001*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B7B1FC-C3C5-1944-8053-9F2DEDA8D2E2}"/>
                </a:ext>
              </a:extLst>
            </p:cNvPr>
            <p:cNvSpPr txBox="1"/>
            <p:nvPr/>
          </p:nvSpPr>
          <p:spPr>
            <a:xfrm>
              <a:off x="2395689" y="2131594"/>
              <a:ext cx="461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0.5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8443ED-30B6-2F45-9362-D05318E59FD1}"/>
                </a:ext>
              </a:extLst>
            </p:cNvPr>
            <p:cNvSpPr txBox="1"/>
            <p:nvPr/>
          </p:nvSpPr>
          <p:spPr>
            <a:xfrm>
              <a:off x="3675723" y="1904882"/>
              <a:ext cx="461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1.0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399B02-70EC-3B43-B10F-546E0B9D06AC}"/>
                </a:ext>
              </a:extLst>
            </p:cNvPr>
            <p:cNvSpPr txBox="1"/>
            <p:nvPr/>
          </p:nvSpPr>
          <p:spPr>
            <a:xfrm>
              <a:off x="2296586" y="3116865"/>
              <a:ext cx="5798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-1.1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AA7E6D-97EB-6E4C-90B4-C8C5F83794A1}"/>
                </a:ext>
              </a:extLst>
            </p:cNvPr>
            <p:cNvSpPr txBox="1"/>
            <p:nvPr/>
          </p:nvSpPr>
          <p:spPr>
            <a:xfrm>
              <a:off x="3589726" y="3279301"/>
              <a:ext cx="5798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-1.4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7558CD-A3B3-B544-939A-E0C5077B54DE}"/>
                </a:ext>
              </a:extLst>
            </p:cNvPr>
            <p:cNvSpPr txBox="1"/>
            <p:nvPr/>
          </p:nvSpPr>
          <p:spPr>
            <a:xfrm>
              <a:off x="1461073" y="3653980"/>
              <a:ext cx="1670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D02405-C8A3-D148-AA84-CF15A2870C66}"/>
                </a:ext>
              </a:extLst>
            </p:cNvPr>
            <p:cNvSpPr txBox="1"/>
            <p:nvPr/>
          </p:nvSpPr>
          <p:spPr>
            <a:xfrm>
              <a:off x="2586504" y="3655771"/>
              <a:ext cx="423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48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D5B3D3-39E3-F443-A13B-238AC44B38FC}"/>
                </a:ext>
              </a:extLst>
            </p:cNvPr>
            <p:cNvSpPr txBox="1"/>
            <p:nvPr/>
          </p:nvSpPr>
          <p:spPr>
            <a:xfrm>
              <a:off x="3873357" y="3665697"/>
              <a:ext cx="423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96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A2B11A-2D28-224D-8C21-A36900962663}"/>
                </a:ext>
              </a:extLst>
            </p:cNvPr>
            <p:cNvSpPr txBox="1"/>
            <p:nvPr/>
          </p:nvSpPr>
          <p:spPr>
            <a:xfrm>
              <a:off x="1150395" y="1500529"/>
              <a:ext cx="423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2.0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8DFB660-D35B-994A-8ED2-99A4B96B5B37}"/>
                </a:ext>
              </a:extLst>
            </p:cNvPr>
            <p:cNvSpPr txBox="1"/>
            <p:nvPr/>
          </p:nvSpPr>
          <p:spPr>
            <a:xfrm>
              <a:off x="1097903" y="2005569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1.0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AE3797-1399-B248-86AD-31399AC89418}"/>
                </a:ext>
              </a:extLst>
            </p:cNvPr>
            <p:cNvSpPr txBox="1"/>
            <p:nvPr/>
          </p:nvSpPr>
          <p:spPr>
            <a:xfrm>
              <a:off x="1157726" y="2509600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399E06-C5E5-2B48-8FD6-8044411F2B4B}"/>
                </a:ext>
              </a:extLst>
            </p:cNvPr>
            <p:cNvSpPr txBox="1"/>
            <p:nvPr/>
          </p:nvSpPr>
          <p:spPr>
            <a:xfrm>
              <a:off x="1066051" y="3009142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-1.0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AAD92EB-4216-1E4B-988A-F51411F0B612}"/>
                </a:ext>
              </a:extLst>
            </p:cNvPr>
            <p:cNvSpPr txBox="1"/>
            <p:nvPr/>
          </p:nvSpPr>
          <p:spPr>
            <a:xfrm>
              <a:off x="1074296" y="3513914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-2.0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59BC112-5DE8-6240-AC15-FBACA33BB30F}"/>
                </a:ext>
              </a:extLst>
            </p:cNvPr>
            <p:cNvSpPr txBox="1"/>
            <p:nvPr/>
          </p:nvSpPr>
          <p:spPr>
            <a:xfrm>
              <a:off x="2455393" y="3844387"/>
              <a:ext cx="705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Week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071DE4-16D0-8A4A-84CE-568D23BC0213}"/>
                </a:ext>
              </a:extLst>
            </p:cNvPr>
            <p:cNvSpPr txBox="1"/>
            <p:nvPr/>
          </p:nvSpPr>
          <p:spPr>
            <a:xfrm>
              <a:off x="3865655" y="4120937"/>
              <a:ext cx="423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144</a:t>
              </a:r>
            </a:p>
            <a:p>
              <a:pPr algn="ctr"/>
              <a:r>
                <a:rPr lang="en-US" sz="1000" dirty="0"/>
                <a:t>140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B8D0D14-4957-0845-97ED-410F77B3416E}"/>
                </a:ext>
              </a:extLst>
            </p:cNvPr>
            <p:cNvSpPr txBox="1"/>
            <p:nvPr/>
          </p:nvSpPr>
          <p:spPr>
            <a:xfrm>
              <a:off x="2599017" y="4119894"/>
              <a:ext cx="423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159</a:t>
              </a:r>
            </a:p>
            <a:p>
              <a:pPr algn="ctr"/>
              <a:r>
                <a:rPr lang="en-US" sz="1000" dirty="0"/>
                <a:t>160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B2131A8-4D21-6743-BEDA-60311BDD5912}"/>
                </a:ext>
              </a:extLst>
            </p:cNvPr>
            <p:cNvSpPr txBox="1"/>
            <p:nvPr/>
          </p:nvSpPr>
          <p:spPr>
            <a:xfrm>
              <a:off x="863371" y="4125524"/>
              <a:ext cx="6808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F/TAF</a:t>
              </a:r>
            </a:p>
            <a:p>
              <a:r>
                <a:rPr lang="en-US" sz="1000" dirty="0"/>
                <a:t>F/TDF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95F4B56-F215-004A-8869-A1D833E65243}"/>
                </a:ext>
              </a:extLst>
            </p:cNvPr>
            <p:cNvSpPr txBox="1"/>
            <p:nvPr/>
          </p:nvSpPr>
          <p:spPr>
            <a:xfrm>
              <a:off x="1112490" y="3932871"/>
              <a:ext cx="2413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21D6A6C-BF20-FC47-B67E-82CD3BBB5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64727" y="1623852"/>
              <a:ext cx="2679420" cy="209260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3DBF48-EF02-1941-98D9-D020FC2D9A9C}"/>
                </a:ext>
              </a:extLst>
            </p:cNvPr>
            <p:cNvSpPr txBox="1"/>
            <p:nvPr/>
          </p:nvSpPr>
          <p:spPr>
            <a:xfrm>
              <a:off x="2242936" y="1869632"/>
              <a:ext cx="107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</a:t>
              </a:r>
              <a:r>
                <a:rPr lang="en-US" sz="1200" dirty="0"/>
                <a:t> &lt; .0001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7C1ABC6-5A72-C348-B3F8-262734926C16}"/>
              </a:ext>
            </a:extLst>
          </p:cNvPr>
          <p:cNvGrpSpPr/>
          <p:nvPr/>
        </p:nvGrpSpPr>
        <p:grpSpPr>
          <a:xfrm>
            <a:off x="4792074" y="1257266"/>
            <a:ext cx="3891649" cy="3258227"/>
            <a:chOff x="4895030" y="1512921"/>
            <a:chExt cx="3581865" cy="30285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078B35-8766-BE4E-9E41-2E9D2741946E}"/>
                </a:ext>
              </a:extLst>
            </p:cNvPr>
            <p:cNvSpPr txBox="1"/>
            <p:nvPr/>
          </p:nvSpPr>
          <p:spPr>
            <a:xfrm>
              <a:off x="7319906" y="1805942"/>
              <a:ext cx="1156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</a:t>
              </a:r>
              <a:r>
                <a:rPr lang="en-US" sz="1200" dirty="0"/>
                <a:t> &lt; .0001*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7E55D6-0065-5547-9670-3C9157A33142}"/>
                </a:ext>
              </a:extLst>
            </p:cNvPr>
            <p:cNvSpPr txBox="1"/>
            <p:nvPr/>
          </p:nvSpPr>
          <p:spPr>
            <a:xfrm>
              <a:off x="6384782" y="3079817"/>
              <a:ext cx="4514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-1.0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F01D45-BA31-CC46-A63E-300FF86D9490}"/>
                </a:ext>
              </a:extLst>
            </p:cNvPr>
            <p:cNvSpPr txBox="1"/>
            <p:nvPr/>
          </p:nvSpPr>
          <p:spPr>
            <a:xfrm>
              <a:off x="7525363" y="3116864"/>
              <a:ext cx="4514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-1.0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B2BB0C-6D90-1340-B287-A25079DFFA08}"/>
                </a:ext>
              </a:extLst>
            </p:cNvPr>
            <p:cNvSpPr txBox="1"/>
            <p:nvPr/>
          </p:nvSpPr>
          <p:spPr>
            <a:xfrm>
              <a:off x="7525363" y="2086636"/>
              <a:ext cx="4514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0.6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C52B8A-85DB-DB41-84CB-A6B3EA072552}"/>
                </a:ext>
              </a:extLst>
            </p:cNvPr>
            <p:cNvSpPr txBox="1"/>
            <p:nvPr/>
          </p:nvSpPr>
          <p:spPr>
            <a:xfrm>
              <a:off x="6384782" y="2295233"/>
              <a:ext cx="4514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0.2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FACFC96-693E-9141-A484-254AC37C03B8}"/>
                </a:ext>
              </a:extLst>
            </p:cNvPr>
            <p:cNvSpPr txBox="1"/>
            <p:nvPr/>
          </p:nvSpPr>
          <p:spPr>
            <a:xfrm>
              <a:off x="5261390" y="1512921"/>
              <a:ext cx="423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2.0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907225-BE62-3447-AD87-4F501460F457}"/>
                </a:ext>
              </a:extLst>
            </p:cNvPr>
            <p:cNvSpPr txBox="1"/>
            <p:nvPr/>
          </p:nvSpPr>
          <p:spPr>
            <a:xfrm>
              <a:off x="5208898" y="2012174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1.0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F6A23E-0ECF-7E4B-A66C-970D0FC66AAB}"/>
                </a:ext>
              </a:extLst>
            </p:cNvPr>
            <p:cNvSpPr txBox="1"/>
            <p:nvPr/>
          </p:nvSpPr>
          <p:spPr>
            <a:xfrm>
              <a:off x="5262934" y="2521992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F59042-F818-A146-BBF2-2E0A0636812B}"/>
                </a:ext>
              </a:extLst>
            </p:cNvPr>
            <p:cNvSpPr txBox="1"/>
            <p:nvPr/>
          </p:nvSpPr>
          <p:spPr>
            <a:xfrm>
              <a:off x="5188620" y="3021534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-1.0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F4701F-0064-A648-BD21-3E638AE7B90C}"/>
                </a:ext>
              </a:extLst>
            </p:cNvPr>
            <p:cNvSpPr txBox="1"/>
            <p:nvPr/>
          </p:nvSpPr>
          <p:spPr>
            <a:xfrm>
              <a:off x="5191078" y="3526306"/>
              <a:ext cx="513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-2.0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5683E9-DCB0-1D45-8B73-F52FFC6BF6C2}"/>
                </a:ext>
              </a:extLst>
            </p:cNvPr>
            <p:cNvSpPr txBox="1"/>
            <p:nvPr/>
          </p:nvSpPr>
          <p:spPr>
            <a:xfrm>
              <a:off x="5574813" y="3675783"/>
              <a:ext cx="1670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B219528-038C-674A-A40E-F27CA18C87FB}"/>
                </a:ext>
              </a:extLst>
            </p:cNvPr>
            <p:cNvSpPr txBox="1"/>
            <p:nvPr/>
          </p:nvSpPr>
          <p:spPr>
            <a:xfrm>
              <a:off x="6563076" y="3677575"/>
              <a:ext cx="423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48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B3E9EBC-A1D8-8741-809F-EF316C5B10C2}"/>
                </a:ext>
              </a:extLst>
            </p:cNvPr>
            <p:cNvSpPr txBox="1"/>
            <p:nvPr/>
          </p:nvSpPr>
          <p:spPr>
            <a:xfrm>
              <a:off x="7702934" y="3675927"/>
              <a:ext cx="423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96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52ABED8-FDE4-1E44-8F37-FADB91C3AB88}"/>
                </a:ext>
              </a:extLst>
            </p:cNvPr>
            <p:cNvSpPr txBox="1"/>
            <p:nvPr/>
          </p:nvSpPr>
          <p:spPr>
            <a:xfrm>
              <a:off x="6445252" y="3864401"/>
              <a:ext cx="705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Week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355A825-1463-9B45-A957-534D749A5C0A}"/>
                </a:ext>
              </a:extLst>
            </p:cNvPr>
            <p:cNvSpPr txBox="1"/>
            <p:nvPr/>
          </p:nvSpPr>
          <p:spPr>
            <a:xfrm>
              <a:off x="6566548" y="4131899"/>
              <a:ext cx="423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158</a:t>
              </a:r>
            </a:p>
            <a:p>
              <a:pPr algn="ctr"/>
              <a:r>
                <a:rPr lang="en-US" sz="1000" dirty="0"/>
                <a:t>158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DB438CD-58B3-BA43-84A3-9032A69B7512}"/>
                </a:ext>
              </a:extLst>
            </p:cNvPr>
            <p:cNvSpPr txBox="1"/>
            <p:nvPr/>
          </p:nvSpPr>
          <p:spPr>
            <a:xfrm>
              <a:off x="7693088" y="4141400"/>
              <a:ext cx="423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140</a:t>
              </a:r>
            </a:p>
            <a:p>
              <a:pPr algn="ctr"/>
              <a:r>
                <a:rPr lang="en-US" sz="1000" dirty="0"/>
                <a:t>137</a:t>
              </a:r>
            </a:p>
          </p:txBody>
        </p:sp>
        <p:pic>
          <p:nvPicPr>
            <p:cNvPr id="56" name="Picture 5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92CA783-B0A2-7942-9D32-87446D295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2828" y="1623957"/>
              <a:ext cx="2394017" cy="210941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5804720-2F02-224E-B94C-DC93656C5E29}"/>
                </a:ext>
              </a:extLst>
            </p:cNvPr>
            <p:cNvSpPr txBox="1"/>
            <p:nvPr/>
          </p:nvSpPr>
          <p:spPr>
            <a:xfrm>
              <a:off x="6200539" y="2067477"/>
              <a:ext cx="1156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</a:t>
              </a:r>
              <a:r>
                <a:rPr lang="en-US" sz="1200" dirty="0"/>
                <a:t> &lt; .0001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B8ECB54-B1B3-2A47-8220-0C820D6C5B5A}"/>
                </a:ext>
              </a:extLst>
            </p:cNvPr>
            <p:cNvSpPr txBox="1"/>
            <p:nvPr/>
          </p:nvSpPr>
          <p:spPr>
            <a:xfrm rot="16200000">
              <a:off x="4195439" y="2423135"/>
              <a:ext cx="1860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Mean Percentage Change from Baseline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A6EB000-0F8D-3741-8F07-EA30B471284F}"/>
              </a:ext>
            </a:extLst>
          </p:cNvPr>
          <p:cNvSpPr txBox="1"/>
          <p:nvPr/>
        </p:nvSpPr>
        <p:spPr>
          <a:xfrm>
            <a:off x="4417715" y="3993224"/>
            <a:ext cx="927876" cy="58355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80D3D-4CBD-D347-A597-F5AEA22CB3A9}"/>
              </a:ext>
            </a:extLst>
          </p:cNvPr>
          <p:cNvSpPr txBox="1"/>
          <p:nvPr/>
        </p:nvSpPr>
        <p:spPr>
          <a:xfrm>
            <a:off x="2024301" y="10095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Spine BMD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8A197CE-B789-DE40-92C0-36BD0158C482}"/>
              </a:ext>
            </a:extLst>
          </p:cNvPr>
          <p:cNvSpPr txBox="1"/>
          <p:nvPr/>
        </p:nvSpPr>
        <p:spPr>
          <a:xfrm>
            <a:off x="6183783" y="10095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Hip BMD</a:t>
            </a:r>
          </a:p>
        </p:txBody>
      </p:sp>
    </p:spTree>
    <p:extLst>
      <p:ext uri="{BB962C8B-B14F-4D97-AF65-F5344CB8AC3E}">
        <p14:creationId xmlns:p14="http://schemas.microsoft.com/office/powerpoint/2010/main" val="31587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B3C5FA-A0B1-3A44-8129-B4391C6CC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84886"/>
            <a:ext cx="8201006" cy="558614"/>
          </a:xfrm>
        </p:spPr>
        <p:txBody>
          <a:bodyPr/>
          <a:lstStyle/>
          <a:p>
            <a:r>
              <a:rPr lang="en-US" dirty="0"/>
              <a:t>MSM = men who have sex with men; PWID = people who inject drugs </a:t>
            </a:r>
          </a:p>
          <a:p>
            <a:r>
              <a:rPr lang="en-US" dirty="0"/>
              <a:t>*Nucleic Acid Amplification Test (NAAT) to screen for gonorrhea and chlamydia based on anatomic site of exposure; blood test for syphilis</a:t>
            </a:r>
          </a:p>
          <a:p>
            <a:r>
              <a:rPr lang="en-US" dirty="0"/>
              <a:t>CDC. https://www.cdc.gov/hiv/clinicians/prevention/prep.htm. Accessed October 2, 2021.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44465FD-C925-6F4E-979D-B653C4006C8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79754" y="148492"/>
          <a:ext cx="8792308" cy="4436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42">
                  <a:extLst>
                    <a:ext uri="{9D8B030D-6E8A-4147-A177-3AD203B41FA5}">
                      <a16:colId xmlns:a16="http://schemas.microsoft.com/office/drawing/2014/main" val="3041188105"/>
                    </a:ext>
                  </a:extLst>
                </a:gridCol>
                <a:gridCol w="7256466">
                  <a:extLst>
                    <a:ext uri="{9D8B030D-6E8A-4147-A177-3AD203B41FA5}">
                      <a16:colId xmlns:a16="http://schemas.microsoft.com/office/drawing/2014/main" val="1702048968"/>
                    </a:ext>
                  </a:extLst>
                </a:gridCol>
              </a:tblGrid>
              <a:tr h="4746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PrEP</a:t>
                      </a:r>
                      <a:r>
                        <a:rPr lang="en-US" sz="1600" dirty="0"/>
                        <a:t> Follow-up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204205"/>
                  </a:ext>
                </a:extLst>
              </a:tr>
              <a:tr h="1634800">
                <a:tc>
                  <a:txBody>
                    <a:bodyPr/>
                    <a:lstStyle/>
                    <a:p>
                      <a:r>
                        <a:rPr lang="en-US" sz="1400" dirty="0"/>
                        <a:t>At 3 months after </a:t>
                      </a:r>
                      <a:r>
                        <a:rPr lang="en-US" sz="1400" dirty="0" err="1"/>
                        <a:t>PrEP</a:t>
                      </a:r>
                      <a:r>
                        <a:rPr lang="en-US" sz="1400" dirty="0"/>
                        <a:t> initiation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Test for HIV</a:t>
                      </a:r>
                    </a:p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Measure serum creatinine and estimate creatinine clearance</a:t>
                      </a:r>
                    </a:p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Provide medication adherence and behavioral risk reduction support</a:t>
                      </a:r>
                    </a:p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Additional for:</a:t>
                      </a:r>
                    </a:p>
                    <a:p>
                      <a:pPr marL="5143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MSM: screen for bacterial STIs*</a:t>
                      </a:r>
                    </a:p>
                    <a:p>
                      <a:pPr marL="5143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Women with reproductive potential: test for pregnancy </a:t>
                      </a:r>
                      <a:r>
                        <a:rPr lang="en-US" sz="1400" b="1" dirty="0"/>
                        <a:t>and</a:t>
                      </a:r>
                    </a:p>
                    <a:p>
                      <a:pPr marL="5143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PWID: assess access </a:t>
                      </a:r>
                      <a:r>
                        <a:rPr lang="en-US" sz="1400" dirty="0"/>
                        <a:t>to clean needles/syringes and drug treatment services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596330"/>
                  </a:ext>
                </a:extLst>
              </a:tr>
              <a:tr h="1414731">
                <a:tc>
                  <a:txBody>
                    <a:bodyPr/>
                    <a:lstStyle/>
                    <a:p>
                      <a:r>
                        <a:rPr lang="en-US" sz="1400" dirty="0"/>
                        <a:t>Every 3 months after the first 3-month follow-up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Test for HIV</a:t>
                      </a:r>
                    </a:p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Provide medication adherence and behavioral risk reduction support</a:t>
                      </a:r>
                    </a:p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Additional for:</a:t>
                      </a:r>
                    </a:p>
                    <a:p>
                      <a:pPr marL="5143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MSM: screen for bacterial STIs*</a:t>
                      </a:r>
                    </a:p>
                    <a:p>
                      <a:pPr marL="5143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Women with reproductive potential: test for pregnancy </a:t>
                      </a:r>
                      <a:r>
                        <a:rPr lang="en-US" sz="1400" b="1" dirty="0"/>
                        <a:t>and</a:t>
                      </a:r>
                    </a:p>
                    <a:p>
                      <a:pPr marL="5143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PWID: assess access </a:t>
                      </a:r>
                      <a:r>
                        <a:rPr lang="en-US" sz="1400" dirty="0"/>
                        <a:t>to clean needles/syringes and drug treatment services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673565"/>
                  </a:ext>
                </a:extLst>
              </a:tr>
              <a:tr h="91225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6 months after the first 3-month follow-up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Measure serum creatinine and estimate creatinine clearance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For all sexually active patients: Screen for bacterial STIs*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683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D08A-BF1F-B543-B652-B358867B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 #4: Adherence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BB6A5C-3C87-384D-BB23-81C268514F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7095" y="1142178"/>
                <a:ext cx="8309810" cy="351634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/>
                  <a:t> 99% efficacy of PrEP with high rates of adherence</a:t>
                </a:r>
              </a:p>
              <a:p>
                <a:r>
                  <a:rPr lang="en-US" sz="2400" dirty="0"/>
                  <a:t>In general, young people report lower levels of adherence to any medication</a:t>
                </a:r>
              </a:p>
              <a:p>
                <a:r>
                  <a:rPr lang="en-US" sz="2400" dirty="0"/>
                  <a:t>Barriers to adherence </a:t>
                </a:r>
              </a:p>
              <a:p>
                <a:pPr lvl="1"/>
                <a:r>
                  <a:rPr lang="en-US" sz="2200" dirty="0"/>
                  <a:t>Substance use</a:t>
                </a:r>
              </a:p>
              <a:p>
                <a:pPr lvl="1"/>
                <a:r>
                  <a:rPr lang="en-US" sz="2200" dirty="0"/>
                  <a:t>PrEP side effects</a:t>
                </a:r>
              </a:p>
              <a:p>
                <a:pPr lvl="1"/>
                <a:r>
                  <a:rPr lang="en-US" sz="2200" dirty="0"/>
                  <a:t>Poor health status</a:t>
                </a:r>
              </a:p>
              <a:p>
                <a:pPr lvl="1"/>
                <a:r>
                  <a:rPr lang="en-US" sz="2200" dirty="0"/>
                  <a:t>Perceived low risk of HIV infection</a:t>
                </a:r>
              </a:p>
              <a:p>
                <a:pPr lvl="1"/>
                <a:r>
                  <a:rPr lang="en-US" sz="2200" dirty="0"/>
                  <a:t>Inconvenience</a:t>
                </a:r>
              </a:p>
              <a:p>
                <a:pPr lvl="1"/>
                <a:r>
                  <a:rPr lang="en-US" sz="2200" dirty="0"/>
                  <a:t>Social stigma</a:t>
                </a:r>
              </a:p>
              <a:p>
                <a:pPr lvl="1"/>
                <a:r>
                  <a:rPr lang="en-US" sz="2200" dirty="0"/>
                  <a:t>Social determinants of health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BB6A5C-3C87-384D-BB23-81C268514F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095" y="1142178"/>
                <a:ext cx="8309810" cy="3516347"/>
              </a:xfrm>
              <a:blipFill>
                <a:blip r:embed="rId2"/>
                <a:stretch>
                  <a:fillRect l="-2287" t="-3597" b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EDBC4-9060-F54F-9094-FE93B8104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7"/>
            <a:ext cx="8144759" cy="381643"/>
          </a:xfrm>
        </p:spPr>
        <p:txBody>
          <a:bodyPr/>
          <a:lstStyle/>
          <a:p>
            <a:r>
              <a:rPr lang="en-US" dirty="0"/>
              <a:t>1. CDC. https://www.cdc.gov/hiv/pdf/risk/prep/cdc-hiv-prep-guidelines-2017.pdf. Accessed October 2, 2021.</a:t>
            </a:r>
          </a:p>
          <a:p>
            <a:r>
              <a:rPr lang="en-US" dirty="0"/>
              <a:t>2. Ching SZ, et al. </a:t>
            </a:r>
            <a:r>
              <a:rPr lang="en-US" i="1" dirty="0"/>
              <a:t>AIDS Educ Prev</a:t>
            </a:r>
            <a:r>
              <a:rPr lang="en-US" dirty="0"/>
              <a:t>. 2020;32(5):416-431.</a:t>
            </a:r>
          </a:p>
        </p:txBody>
      </p:sp>
    </p:spTree>
    <p:extLst>
      <p:ext uri="{BB962C8B-B14F-4D97-AF65-F5344CB8AC3E}">
        <p14:creationId xmlns:p14="http://schemas.microsoft.com/office/powerpoint/2010/main" val="42666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7297AFDD-722D-D841-AF64-FA3E748D2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7" r="13242"/>
          <a:stretch/>
        </p:blipFill>
        <p:spPr>
          <a:xfrm>
            <a:off x="1184573" y="77691"/>
            <a:ext cx="1097280" cy="1424282"/>
          </a:xfrm>
          <a:prstGeom prst="rect">
            <a:avLst/>
          </a:prstGeom>
        </p:spPr>
      </p:pic>
      <p:pic>
        <p:nvPicPr>
          <p:cNvPr id="6" name="Picture 5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B96C6E9F-CC0D-E448-B873-37E7E4C57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717" y="72937"/>
            <a:ext cx="1097280" cy="1476756"/>
          </a:xfrm>
          <a:prstGeom prst="rect">
            <a:avLst/>
          </a:prstGeom>
        </p:spPr>
      </p:pic>
      <p:pic>
        <p:nvPicPr>
          <p:cNvPr id="8" name="Picture 7" descr="A person wearing glasses and a bow tie&#10;&#10;Description automatically generated with medium confidence">
            <a:extLst>
              <a:ext uri="{FF2B5EF4-FFF2-40B4-BE49-F238E27FC236}">
                <a16:creationId xmlns:a16="http://schemas.microsoft.com/office/drawing/2014/main" id="{7D1E2689-65A6-2348-A955-41ED9C1C7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573" y="2531729"/>
            <a:ext cx="1097280" cy="1463040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91C5B582-6E92-3E48-8AB3-6A6EFCA362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744"/>
          <a:stretch/>
        </p:blipFill>
        <p:spPr>
          <a:xfrm>
            <a:off x="4610717" y="2531729"/>
            <a:ext cx="1097280" cy="1463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9F525B-5051-6440-95CE-652F703D7FA3}"/>
              </a:ext>
            </a:extLst>
          </p:cNvPr>
          <p:cNvSpPr txBox="1"/>
          <p:nvPr/>
        </p:nvSpPr>
        <p:spPr>
          <a:xfrm>
            <a:off x="4032214" y="1637981"/>
            <a:ext cx="2254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Margot Savoy, MD, MPH</a:t>
            </a:r>
          </a:p>
          <a:p>
            <a:r>
              <a:rPr lang="en-US" sz="1400" dirty="0">
                <a:solidFill>
                  <a:schemeClr val="bg2"/>
                </a:solidFill>
              </a:rPr>
              <a:t>Family Physician</a:t>
            </a:r>
          </a:p>
          <a:p>
            <a:r>
              <a:rPr lang="en-US" sz="1400" dirty="0">
                <a:solidFill>
                  <a:schemeClr val="bg2"/>
                </a:solidFill>
              </a:rPr>
              <a:t>Philadelphia, 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792FEA-9F6A-FB40-946B-2A9E1788E7E7}"/>
              </a:ext>
            </a:extLst>
          </p:cNvPr>
          <p:cNvSpPr txBox="1"/>
          <p:nvPr/>
        </p:nvSpPr>
        <p:spPr>
          <a:xfrm>
            <a:off x="3236596" y="4116456"/>
            <a:ext cx="3845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David J. Malebranche, MD, MPH</a:t>
            </a:r>
          </a:p>
          <a:p>
            <a:r>
              <a:rPr lang="en-US" sz="1400" dirty="0">
                <a:solidFill>
                  <a:schemeClr val="bg2"/>
                </a:solidFill>
              </a:rPr>
              <a:t>Internal Medicine/Sexual Health/HIV Specialist</a:t>
            </a:r>
          </a:p>
          <a:p>
            <a:r>
              <a:rPr lang="en-US" sz="1400" dirty="0">
                <a:solidFill>
                  <a:schemeClr val="bg2"/>
                </a:solidFill>
              </a:rPr>
              <a:t>Atlanta, 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7897E7-A1C7-4A44-AAAD-4FA979BFF168}"/>
              </a:ext>
            </a:extLst>
          </p:cNvPr>
          <p:cNvSpPr txBox="1"/>
          <p:nvPr/>
        </p:nvSpPr>
        <p:spPr>
          <a:xfrm>
            <a:off x="506930" y="4111702"/>
            <a:ext cx="2452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Quintin Robinson, MD</a:t>
            </a:r>
          </a:p>
          <a:p>
            <a:r>
              <a:rPr lang="en-US" sz="1400" dirty="0">
                <a:solidFill>
                  <a:schemeClr val="bg2"/>
                </a:solidFill>
              </a:rPr>
              <a:t>Infectious Disease Specialist</a:t>
            </a:r>
          </a:p>
          <a:p>
            <a:r>
              <a:rPr lang="en-US" sz="1400" dirty="0">
                <a:solidFill>
                  <a:schemeClr val="bg2"/>
                </a:solidFill>
              </a:rPr>
              <a:t>Atlanta, GA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71A75-57A8-3045-91E2-A3919B3073C3}"/>
              </a:ext>
            </a:extLst>
          </p:cNvPr>
          <p:cNvSpPr txBox="1"/>
          <p:nvPr/>
        </p:nvSpPr>
        <p:spPr>
          <a:xfrm>
            <a:off x="506931" y="1637981"/>
            <a:ext cx="2452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David Alain Wohl, MD</a:t>
            </a:r>
          </a:p>
          <a:p>
            <a:r>
              <a:rPr lang="en-US" sz="1400" dirty="0">
                <a:solidFill>
                  <a:schemeClr val="bg2"/>
                </a:solidFill>
              </a:rPr>
              <a:t>Infectious Disease Specialist</a:t>
            </a:r>
          </a:p>
          <a:p>
            <a:r>
              <a:rPr lang="en-US" sz="1400" dirty="0">
                <a:solidFill>
                  <a:schemeClr val="bg2"/>
                </a:solidFill>
              </a:rPr>
              <a:t>Chapel Hill,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6784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FE95BE-EBE6-D541-B345-BEEF7071F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285750"/>
            <a:ext cx="634365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1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9D7ED-18AF-C34B-AA75-2A97FE77FA7F}"/>
              </a:ext>
            </a:extLst>
          </p:cNvPr>
          <p:cNvSpPr/>
          <p:nvPr/>
        </p:nvSpPr>
        <p:spPr>
          <a:xfrm>
            <a:off x="389141" y="1569765"/>
            <a:ext cx="2694719" cy="3136708"/>
          </a:xfrm>
          <a:prstGeom prst="rect">
            <a:avLst/>
          </a:prstGeom>
          <a:solidFill>
            <a:schemeClr val="bg1"/>
          </a:solidFill>
          <a:ln w="19050">
            <a:solidFill>
              <a:srgbClr val="5C6B7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120650" indent="-120650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reminders (alarms, automated phone reminders)</a:t>
            </a:r>
          </a:p>
          <a:p>
            <a:pPr marL="120650" indent="-120650" defTabSz="3429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pillbox</a:t>
            </a:r>
          </a:p>
          <a:p>
            <a:pPr marL="137160" indent="-137160" defTabSz="3429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 to daily activities (brushing teeth)</a:t>
            </a:r>
          </a:p>
          <a:p>
            <a:pPr marL="137160" indent="-137160" defTabSz="3429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risk of HIV infection</a:t>
            </a:r>
          </a:p>
          <a:p>
            <a:pPr marL="137160" indent="-137160" defTabSz="3429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benefits of PrEP</a:t>
            </a:r>
          </a:p>
          <a:p>
            <a:pPr defTabSz="342900">
              <a:spcBef>
                <a:spcPts val="300"/>
              </a:spcBef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BD6ED2-450D-C84C-8F5E-16E99670C6CF}"/>
              </a:ext>
            </a:extLst>
          </p:cNvPr>
          <p:cNvGrpSpPr/>
          <p:nvPr/>
        </p:nvGrpSpPr>
        <p:grpSpPr>
          <a:xfrm>
            <a:off x="3183229" y="1109133"/>
            <a:ext cx="2717542" cy="3597339"/>
            <a:chOff x="3277451" y="1172563"/>
            <a:chExt cx="2717542" cy="359733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F0636-142D-BE4E-AA3E-EB74451CC46A}"/>
                </a:ext>
              </a:extLst>
            </p:cNvPr>
            <p:cNvSpPr/>
            <p:nvPr/>
          </p:nvSpPr>
          <p:spPr>
            <a:xfrm>
              <a:off x="3291310" y="1627376"/>
              <a:ext cx="2694718" cy="31425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C6B7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marL="120650" indent="-120650" defTabSz="34290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Rapport with PrEP HCP—communication, trust, consistent quality of care</a:t>
              </a:r>
            </a:p>
            <a:p>
              <a:pPr marL="120650" indent="-120650" defTabSz="34290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Counseling sessions tailored to individual needs</a:t>
              </a:r>
            </a:p>
            <a:p>
              <a:pPr marL="120650" indent="-120650" defTabSz="34290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Ongoing counseling during follow-up visits</a:t>
              </a:r>
            </a:p>
            <a:p>
              <a:pPr marL="160735" indent="-160735">
                <a:spcBef>
                  <a:spcPts val="338"/>
                </a:spcBef>
                <a:buFont typeface="Arial"/>
                <a:buChar char="•"/>
                <a:defRPr/>
              </a:pPr>
              <a:endParaRPr lang="en-US" sz="16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83CB80-CC5C-474C-94BE-C61C6F3F9B79}"/>
                </a:ext>
              </a:extLst>
            </p:cNvPr>
            <p:cNvSpPr/>
            <p:nvPr/>
          </p:nvSpPr>
          <p:spPr>
            <a:xfrm>
              <a:off x="3277451" y="1172563"/>
              <a:ext cx="2717542" cy="454812"/>
            </a:xfrm>
            <a:prstGeom prst="rect">
              <a:avLst/>
            </a:prstGeom>
            <a:solidFill>
              <a:schemeClr val="accent3"/>
            </a:solidFill>
            <a:ln/>
            <a:effectLst/>
            <a:scene3d>
              <a:camera prst="orthographicFront">
                <a:rot lat="0" lon="0" rev="0"/>
              </a:camera>
              <a:lightRig rig="twoPt" dir="tl">
                <a:rot lat="0" lon="0" rev="45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Provider Support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8DE5B0-CAB1-7740-AD5A-0331F8277EA0}"/>
              </a:ext>
            </a:extLst>
          </p:cNvPr>
          <p:cNvGrpSpPr/>
          <p:nvPr/>
        </p:nvGrpSpPr>
        <p:grpSpPr>
          <a:xfrm>
            <a:off x="6013845" y="1105358"/>
            <a:ext cx="2708578" cy="3601114"/>
            <a:chOff x="3356353" y="1076168"/>
            <a:chExt cx="2708578" cy="380022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E051CE-7515-A142-94D3-B25AFDD81DC2}"/>
                </a:ext>
              </a:extLst>
            </p:cNvPr>
            <p:cNvSpPr/>
            <p:nvPr/>
          </p:nvSpPr>
          <p:spPr>
            <a:xfrm>
              <a:off x="3356353" y="1560112"/>
              <a:ext cx="2694719" cy="33162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C6B7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marL="136525" indent="-136525" defTabSz="34290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Family and peer support</a:t>
              </a:r>
            </a:p>
            <a:p>
              <a:pPr marL="434975" lvl="1" indent="-261938" defTabSz="34290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Reminders</a:t>
              </a:r>
            </a:p>
            <a:p>
              <a:pPr marL="434975" lvl="1" indent="-261938" defTabSz="34290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</a:p>
            <a:p>
              <a:pPr marL="136525" indent="-136525" defTabSz="34290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Payer assistance</a:t>
              </a:r>
            </a:p>
            <a:p>
              <a:pPr marL="160735" indent="-160735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16C395-D32B-EB4D-992F-4A8C6C53A71F}"/>
                </a:ext>
              </a:extLst>
            </p:cNvPr>
            <p:cNvSpPr/>
            <p:nvPr/>
          </p:nvSpPr>
          <p:spPr>
            <a:xfrm>
              <a:off x="3361247" y="1076168"/>
              <a:ext cx="2703684" cy="483943"/>
            </a:xfrm>
            <a:prstGeom prst="rect">
              <a:avLst/>
            </a:prstGeom>
            <a:solidFill>
              <a:srgbClr val="3F193A"/>
            </a:solidFill>
            <a:ln/>
            <a:scene3d>
              <a:camera prst="orthographicFront">
                <a:rot lat="0" lon="0" rev="0"/>
              </a:camera>
              <a:lightRig rig="twoPt" dir="tl">
                <a:rot lat="0" lon="0" rev="45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Societal Support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4D29601-8FF1-6C4A-8134-339CD03DF576}"/>
              </a:ext>
            </a:extLst>
          </p:cNvPr>
          <p:cNvSpPr/>
          <p:nvPr/>
        </p:nvSpPr>
        <p:spPr>
          <a:xfrm>
            <a:off x="389141" y="1104518"/>
            <a:ext cx="2703684" cy="458587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/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Individual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AE39D5-652A-3744-8E81-81A70714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59548"/>
            <a:ext cx="8634308" cy="510909"/>
          </a:xfrm>
        </p:spPr>
        <p:txBody>
          <a:bodyPr/>
          <a:lstStyle/>
          <a:p>
            <a:r>
              <a:rPr lang="en-US" sz="3200" dirty="0"/>
              <a:t>Factors Facilitating Adherence to PrEP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BFA1E-739E-7B4D-A61C-184F4E1C7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57172" cy="250838"/>
          </a:xfrm>
        </p:spPr>
        <p:txBody>
          <a:bodyPr/>
          <a:lstStyle/>
          <a:p>
            <a:r>
              <a:rPr lang="en-US" dirty="0"/>
              <a:t>Ching SZ, et al. </a:t>
            </a:r>
            <a:r>
              <a:rPr lang="en-US" i="1" dirty="0"/>
              <a:t>AIDS Educ Prev</a:t>
            </a:r>
            <a:r>
              <a:rPr lang="en-US" dirty="0"/>
              <a:t>. 2020;32(5):416-431.</a:t>
            </a:r>
          </a:p>
        </p:txBody>
      </p:sp>
    </p:spTree>
    <p:extLst>
      <p:ext uri="{BB962C8B-B14F-4D97-AF65-F5344CB8AC3E}">
        <p14:creationId xmlns:p14="http://schemas.microsoft.com/office/powerpoint/2010/main" val="19698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76670-9898-7948-927B-B6A1CEF4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275915"/>
            <a:ext cx="5387976" cy="1138773"/>
          </a:xfrm>
        </p:spPr>
        <p:txBody>
          <a:bodyPr/>
          <a:lstStyle/>
          <a:p>
            <a:r>
              <a:rPr lang="en-US" dirty="0"/>
              <a:t>Creating an Inclusive Clinical Practice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8905096-E19B-5A4D-8EFC-7408DAF993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6" y="3414688"/>
            <a:ext cx="5387975" cy="1154906"/>
          </a:xfrm>
        </p:spPr>
        <p:txBody>
          <a:bodyPr/>
          <a:lstStyle/>
          <a:p>
            <a:r>
              <a:rPr lang="en-US" dirty="0"/>
              <a:t>David Malebranche, MD</a:t>
            </a:r>
          </a:p>
          <a:p>
            <a:r>
              <a:rPr lang="en-US" dirty="0"/>
              <a:t>Quintin Robinson, MD</a:t>
            </a:r>
          </a:p>
        </p:txBody>
      </p:sp>
    </p:spTree>
    <p:extLst>
      <p:ext uri="{BB962C8B-B14F-4D97-AF65-F5344CB8AC3E}">
        <p14:creationId xmlns:p14="http://schemas.microsoft.com/office/powerpoint/2010/main" val="37674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643C699-210F-4157-814C-8CCD2478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Barriers to </a:t>
            </a:r>
            <a:r>
              <a:rPr lang="en-US" dirty="0" err="1"/>
              <a:t>PrEP</a:t>
            </a:r>
            <a:r>
              <a:rPr lang="en-US" dirty="0"/>
              <a:t>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7C359-C1C5-AF45-A757-08FCFF739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035945"/>
            <a:ext cx="5031205" cy="2366802"/>
          </a:xfrm>
        </p:spPr>
        <p:txBody>
          <a:bodyPr/>
          <a:lstStyle/>
          <a:p>
            <a:r>
              <a:rPr lang="en-US" sz="2400" dirty="0"/>
              <a:t>Growth of PrEP is slower among racial and ethnic minority communities</a:t>
            </a:r>
          </a:p>
          <a:p>
            <a:r>
              <a:rPr lang="en-US" sz="2400" dirty="0"/>
              <a:t>Attributed to experiences of homophobia and racism in health care, as well as broader racism and socioeconomic inequality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1BE7A-6683-4087-8144-B2573126A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Jaiswal J, et al. </a:t>
            </a:r>
            <a:r>
              <a:rPr lang="en-US" i="1" dirty="0"/>
              <a:t>AIDS </a:t>
            </a:r>
            <a:r>
              <a:rPr lang="en-US" i="1" dirty="0" err="1"/>
              <a:t>Behav</a:t>
            </a:r>
            <a:r>
              <a:rPr lang="en-US" i="1" dirty="0"/>
              <a:t>.</a:t>
            </a:r>
            <a:r>
              <a:rPr lang="en-US" dirty="0"/>
              <a:t> 2021 Apr 8. doi.1007/s10461-021-03254-4. Online ahead of print.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6CAE693-8211-684F-A0A6-D78ED6EE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956" y="1035945"/>
            <a:ext cx="3406399" cy="22662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E98277-36C2-5A41-8AF1-CDC87C8E5B26}"/>
              </a:ext>
            </a:extLst>
          </p:cNvPr>
          <p:cNvSpPr txBox="1">
            <a:spLocks/>
          </p:cNvSpPr>
          <p:nvPr/>
        </p:nvSpPr>
        <p:spPr>
          <a:xfrm>
            <a:off x="366960" y="3402747"/>
            <a:ext cx="8534993" cy="142500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59556" indent="-259556" algn="l" defTabSz="6858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●"/>
              <a:defRPr sz="3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554831" indent="-211931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9244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110996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1412748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Physical barriers encountered navigating healthcare system</a:t>
            </a:r>
          </a:p>
          <a:p>
            <a:r>
              <a:rPr lang="en-US" sz="2400" dirty="0"/>
              <a:t>Social determinants of health foster mistrust between providers and patients impacting communication and shared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41587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4D0BB2F-6508-2D4E-8AC1-01CEF03965B7}"/>
              </a:ext>
            </a:extLst>
          </p:cNvPr>
          <p:cNvSpPr txBox="1"/>
          <p:nvPr/>
        </p:nvSpPr>
        <p:spPr>
          <a:xfrm>
            <a:off x="145473" y="991627"/>
            <a:ext cx="2835852" cy="360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C99D1C-6684-4E7E-B58E-FDA8217B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/>
              <a:t>Deterrents to </a:t>
            </a:r>
            <a:r>
              <a:rPr lang="en-US" sz="3200" dirty="0" err="1"/>
              <a:t>PrEP</a:t>
            </a:r>
            <a:r>
              <a:rPr lang="en-US" sz="3200" dirty="0"/>
              <a:t> Prescribing: Undercurrents of Social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09F24-8012-FB48-9308-5CF7D6B95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9" y="1142178"/>
            <a:ext cx="5583655" cy="3568669"/>
          </a:xfrm>
        </p:spPr>
        <p:txBody>
          <a:bodyPr/>
          <a:lstStyle/>
          <a:p>
            <a:r>
              <a:rPr lang="en-US" sz="1900" dirty="0"/>
              <a:t>Manifestations of sexual orientation-bias may impact PrEP access</a:t>
            </a:r>
          </a:p>
          <a:p>
            <a:r>
              <a:rPr lang="en-US" sz="1900" dirty="0"/>
              <a:t>Heterosexist attitudes and stereotypes may heighten providers’ concerns about patient behaviors</a:t>
            </a:r>
          </a:p>
          <a:p>
            <a:pPr lvl="1"/>
            <a:r>
              <a:rPr lang="en-US" sz="1700" dirty="0"/>
              <a:t>Promiscuity and irresponsibility are sexual stereotypes ascribed to MSM</a:t>
            </a:r>
          </a:p>
          <a:p>
            <a:pPr lvl="1"/>
            <a:r>
              <a:rPr lang="en-US" sz="1700" dirty="0"/>
              <a:t>PrEP-related risk compensation, risk-taking, number of sexual partners may be judged more harshly in MSM than for heterosexuals</a:t>
            </a:r>
          </a:p>
          <a:p>
            <a:pPr lvl="1"/>
            <a:r>
              <a:rPr lang="en-US" sz="1700" dirty="0"/>
              <a:t>Concerns about adherence to treatment</a:t>
            </a:r>
          </a:p>
          <a:p>
            <a:r>
              <a:rPr lang="en-US" sz="1900" dirty="0"/>
              <a:t>Racial biases that Black MSM are more likely to engage in condomless sex than White MSM when on PrEP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5FF81-2FC1-404C-BC95-DA0566019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/>
            <a:r>
              <a:rPr lang="en-US" dirty="0"/>
              <a:t>MSM = men who have sex with men </a:t>
            </a:r>
            <a:br>
              <a:rPr lang="en-US" dirty="0"/>
            </a:br>
            <a:r>
              <a:rPr lang="en-US" dirty="0"/>
              <a:t>1. Calabrese SK, et al. </a:t>
            </a:r>
            <a:r>
              <a:rPr lang="en-US" i="1" dirty="0"/>
              <a:t>AIDS Behav. </a:t>
            </a:r>
            <a:r>
              <a:rPr lang="en-US" dirty="0"/>
              <a:t>2018;22(4):1122-1138</a:t>
            </a:r>
            <a:r>
              <a:rPr lang="en-US" i="1" dirty="0"/>
              <a:t>. 2. </a:t>
            </a:r>
            <a:r>
              <a:rPr lang="en-US" dirty="0"/>
              <a:t>Calabrese SK, et al. </a:t>
            </a:r>
            <a:r>
              <a:rPr lang="en-US" i="1" dirty="0"/>
              <a:t>AIDS Behav.</a:t>
            </a:r>
            <a:r>
              <a:rPr lang="en-US" dirty="0"/>
              <a:t> 2014;18(2):226-240.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1EE067-AF9F-CB4D-AA07-61AD7EC88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4145" r="14873"/>
          <a:stretch/>
        </p:blipFill>
        <p:spPr>
          <a:xfrm>
            <a:off x="228600" y="1079694"/>
            <a:ext cx="2743778" cy="184718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714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66AD-F895-5F41-BC71-E946380D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59548"/>
            <a:ext cx="8309810" cy="510909"/>
          </a:xfrm>
        </p:spPr>
        <p:txBody>
          <a:bodyPr/>
          <a:lstStyle/>
          <a:p>
            <a:r>
              <a:rPr lang="en-US" sz="3200" dirty="0"/>
              <a:t>Social Determinants of PrEP Inequities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8BBE8-865D-B940-8C09-D4047CB9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845" y="1133437"/>
            <a:ext cx="5153891" cy="3542508"/>
          </a:xfrm>
        </p:spPr>
        <p:txBody>
          <a:bodyPr/>
          <a:lstStyle/>
          <a:p>
            <a:r>
              <a:rPr lang="en-US" sz="2600" dirty="0"/>
              <a:t>Logistical barriers to access</a:t>
            </a:r>
          </a:p>
          <a:p>
            <a:pPr lvl="1"/>
            <a:r>
              <a:rPr lang="en-US" sz="2400" dirty="0"/>
              <a:t>Transportation</a:t>
            </a:r>
          </a:p>
          <a:p>
            <a:pPr lvl="1"/>
            <a:r>
              <a:rPr lang="en-US" sz="2400" dirty="0"/>
              <a:t>Time constraints</a:t>
            </a:r>
          </a:p>
          <a:p>
            <a:r>
              <a:rPr lang="en-US" sz="2600" dirty="0"/>
              <a:t>38% in the Black community more than an hour drive from a PrEP provider</a:t>
            </a:r>
          </a:p>
          <a:p>
            <a:pPr lvl="1"/>
            <a:r>
              <a:rPr lang="en-US" sz="2400" dirty="0"/>
              <a:t>People in areas of high PrEP density more likely to use PrEP</a:t>
            </a:r>
          </a:p>
          <a:p>
            <a:r>
              <a:rPr lang="en-US" sz="2600" dirty="0"/>
              <a:t>Limited access to quality medical and LGBTQ-sensitive care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4FF09-ABC4-7643-96B1-22AB0128A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1. Mayer KH, Agwu A, Malebranche D. </a:t>
            </a:r>
            <a:r>
              <a:rPr lang="en-US" i="1" dirty="0"/>
              <a:t>Adv Ther</a:t>
            </a:r>
            <a:r>
              <a:rPr lang="en-US" dirty="0"/>
              <a:t>. 2020;37(5):1778-1811. 2. Ojikutu BO, et al. </a:t>
            </a:r>
            <a:r>
              <a:rPr lang="en-US" i="1" dirty="0"/>
              <a:t>JMIR Public Health </a:t>
            </a:r>
            <a:r>
              <a:rPr lang="en-US" i="1" dirty="0" err="1"/>
              <a:t>Surveill</a:t>
            </a:r>
            <a:r>
              <a:rPr lang="en-US" dirty="0"/>
              <a:t>. 2019;5(1):e12405.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0A85CD7-6141-5C41-A6B2-7F45C4D26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1" r="10258"/>
          <a:stretch/>
        </p:blipFill>
        <p:spPr>
          <a:xfrm>
            <a:off x="305955" y="1060305"/>
            <a:ext cx="3278909" cy="3688773"/>
          </a:xfrm>
          <a:prstGeom prst="rect">
            <a:avLst/>
          </a:prstGeom>
          <a:solidFill>
            <a:srgbClr val="8F9698"/>
          </a:solidFill>
        </p:spPr>
      </p:pic>
    </p:spTree>
    <p:extLst>
      <p:ext uri="{BB962C8B-B14F-4D97-AF65-F5344CB8AC3E}">
        <p14:creationId xmlns:p14="http://schemas.microsoft.com/office/powerpoint/2010/main" val="23186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085727" y="1019142"/>
            <a:ext cx="1040914" cy="28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Lato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9C220A-8ECB-4443-A770-0B2164E6D898}"/>
              </a:ext>
            </a:extLst>
          </p:cNvPr>
          <p:cNvGrpSpPr/>
          <p:nvPr/>
        </p:nvGrpSpPr>
        <p:grpSpPr>
          <a:xfrm>
            <a:off x="841628" y="1317761"/>
            <a:ext cx="506537" cy="101416"/>
            <a:chOff x="965382" y="1286546"/>
            <a:chExt cx="506537" cy="101416"/>
          </a:xfrm>
          <a:solidFill>
            <a:schemeClr val="accent1">
              <a:lumMod val="75000"/>
              <a:lumOff val="25000"/>
            </a:schemeClr>
          </a:solidFill>
        </p:grpSpPr>
        <p:cxnSp>
          <p:nvCxnSpPr>
            <p:cNvPr id="16" name="Straight Connector 15"/>
            <p:cNvCxnSpPr>
              <a:cxnSpLocks/>
            </p:cNvCxnSpPr>
            <p:nvPr/>
          </p:nvCxnSpPr>
          <p:spPr>
            <a:xfrm flipH="1">
              <a:off x="965382" y="1337254"/>
              <a:ext cx="365760" cy="0"/>
            </a:xfrm>
            <a:prstGeom prst="line">
              <a:avLst/>
            </a:prstGeom>
            <a:grpFill/>
            <a:ln>
              <a:solidFill>
                <a:schemeClr val="accent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370503" y="1286546"/>
              <a:ext cx="101416" cy="101416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485900" y="1076273"/>
            <a:ext cx="7303868" cy="646331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Community-based education to raise awareness and combat implicit and unconscious bias and instill trust in the healthcare system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F0286-218F-1044-80D6-056BB600C58A}"/>
              </a:ext>
            </a:extLst>
          </p:cNvPr>
          <p:cNvGrpSpPr/>
          <p:nvPr/>
        </p:nvGrpSpPr>
        <p:grpSpPr>
          <a:xfrm>
            <a:off x="825499" y="2106934"/>
            <a:ext cx="506537" cy="91440"/>
            <a:chOff x="952499" y="1856394"/>
            <a:chExt cx="506537" cy="91440"/>
          </a:xfrm>
          <a:solidFill>
            <a:schemeClr val="accent4"/>
          </a:solidFill>
        </p:grpSpPr>
        <p:cxnSp>
          <p:nvCxnSpPr>
            <p:cNvPr id="62" name="Straight Connector 61"/>
            <p:cNvCxnSpPr>
              <a:cxnSpLocks/>
            </p:cNvCxnSpPr>
            <p:nvPr/>
          </p:nvCxnSpPr>
          <p:spPr>
            <a:xfrm flipH="1">
              <a:off x="952499" y="1902114"/>
              <a:ext cx="365760" cy="0"/>
            </a:xfrm>
            <a:prstGeom prst="line">
              <a:avLst/>
            </a:prstGeom>
            <a:grpFill/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357620" y="1856394"/>
              <a:ext cx="101416" cy="91440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85900" y="1831372"/>
            <a:ext cx="7303868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More Black health care providers as trusted community sources of knowledge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26021C-D668-2942-BE39-BE84A2F5CD20}"/>
              </a:ext>
            </a:extLst>
          </p:cNvPr>
          <p:cNvGrpSpPr/>
          <p:nvPr/>
        </p:nvGrpSpPr>
        <p:grpSpPr>
          <a:xfrm>
            <a:off x="812800" y="3599920"/>
            <a:ext cx="519237" cy="101416"/>
            <a:chOff x="939800" y="3475551"/>
            <a:chExt cx="519237" cy="101416"/>
          </a:xfrm>
        </p:grpSpPr>
        <p:cxnSp>
          <p:nvCxnSpPr>
            <p:cNvPr id="65" name="Straight Connector 64"/>
            <p:cNvCxnSpPr>
              <a:cxnSpLocks/>
            </p:cNvCxnSpPr>
            <p:nvPr/>
          </p:nvCxnSpPr>
          <p:spPr>
            <a:xfrm flipH="1">
              <a:off x="939800" y="3526259"/>
              <a:ext cx="365760" cy="0"/>
            </a:xfrm>
            <a:prstGeom prst="line">
              <a:avLst/>
            </a:prstGeom>
            <a:solidFill>
              <a:srgbClr val="6D9CA7"/>
            </a:solidFill>
            <a:ln>
              <a:solidFill>
                <a:srgbClr val="6D9CA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1357621" y="3475551"/>
              <a:ext cx="101416" cy="101416"/>
            </a:xfrm>
            <a:prstGeom prst="ellipse">
              <a:avLst/>
            </a:prstGeom>
            <a:solidFill>
              <a:srgbClr val="6D9CA7"/>
            </a:solidFill>
            <a:ln>
              <a:solidFill>
                <a:srgbClr val="6D9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485900" y="3341570"/>
            <a:ext cx="7303868" cy="646331"/>
          </a:xfrm>
          <a:prstGeom prst="rect">
            <a:avLst/>
          </a:prstGeom>
          <a:solidFill>
            <a:srgbClr val="6D9CA7"/>
          </a:solidFill>
          <a:ln>
            <a:solidFill>
              <a:srgbClr val="6D9CA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Positive messaging to patients via social networks and social media to improve knowledge, attitudes, and reduce stigma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61DBBC-629F-B849-8C38-5DF16890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102582"/>
            <a:ext cx="8309810" cy="824841"/>
          </a:xfrm>
        </p:spPr>
        <p:txBody>
          <a:bodyPr/>
          <a:lstStyle/>
          <a:p>
            <a:r>
              <a:rPr lang="en-US" sz="2800" dirty="0"/>
              <a:t>Creating Change: Education of Patients and Providers is Key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3B0493-1DB5-B445-B44C-9A95484A72B7}"/>
              </a:ext>
            </a:extLst>
          </p:cNvPr>
          <p:cNvGrpSpPr/>
          <p:nvPr/>
        </p:nvGrpSpPr>
        <p:grpSpPr>
          <a:xfrm>
            <a:off x="812799" y="2830886"/>
            <a:ext cx="519237" cy="101416"/>
            <a:chOff x="939799" y="2698115"/>
            <a:chExt cx="519237" cy="101416"/>
          </a:xfrm>
          <a:solidFill>
            <a:schemeClr val="accent3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C8B4194-A295-3049-AD2C-3B309A088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799" y="2748823"/>
              <a:ext cx="365760" cy="0"/>
            </a:xfrm>
            <a:prstGeom prst="line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64AA50-71B5-D64B-86FC-730FFDEE4989}"/>
                </a:ext>
              </a:extLst>
            </p:cNvPr>
            <p:cNvSpPr/>
            <p:nvPr/>
          </p:nvSpPr>
          <p:spPr>
            <a:xfrm>
              <a:off x="1357620" y="2698115"/>
              <a:ext cx="101416" cy="101416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1083722-B016-F643-B9C6-FD4EB73AC5FA}"/>
              </a:ext>
            </a:extLst>
          </p:cNvPr>
          <p:cNvSpPr txBox="1"/>
          <p:nvPr/>
        </p:nvSpPr>
        <p:spPr>
          <a:xfrm>
            <a:off x="1485900" y="2586471"/>
            <a:ext cx="730386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Address unfounded beliefs about risk compensation that feeds reluctance to PrEP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C0A923-4A45-F943-BD79-38D761871B8D}"/>
              </a:ext>
            </a:extLst>
          </p:cNvPr>
          <p:cNvGrpSpPr/>
          <p:nvPr/>
        </p:nvGrpSpPr>
        <p:grpSpPr>
          <a:xfrm>
            <a:off x="787674" y="4157668"/>
            <a:ext cx="519237" cy="101416"/>
            <a:chOff x="914674" y="4276540"/>
            <a:chExt cx="519237" cy="101416"/>
          </a:xfrm>
          <a:solidFill>
            <a:schemeClr val="accent5">
              <a:lumMod val="75000"/>
              <a:lumOff val="25000"/>
            </a:schemeClr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831554-B649-0B47-B2F0-1936483170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674" y="4327248"/>
              <a:ext cx="365760" cy="0"/>
            </a:xfrm>
            <a:prstGeom prst="line">
              <a:avLst/>
            </a:prstGeom>
            <a:grpFill/>
            <a:ln>
              <a:solidFill>
                <a:schemeClr val="accent5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B1E78BA-74D0-5644-AFCE-C3764BBA490C}"/>
                </a:ext>
              </a:extLst>
            </p:cNvPr>
            <p:cNvSpPr/>
            <p:nvPr/>
          </p:nvSpPr>
          <p:spPr>
            <a:xfrm>
              <a:off x="1332495" y="4276540"/>
              <a:ext cx="101416" cy="10141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7D92351-5834-4945-A6B3-CEBD8B67B206}"/>
              </a:ext>
            </a:extLst>
          </p:cNvPr>
          <p:cNvSpPr txBox="1"/>
          <p:nvPr/>
        </p:nvSpPr>
        <p:spPr>
          <a:xfrm>
            <a:off x="1485900" y="4096668"/>
            <a:ext cx="7303868" cy="646331"/>
          </a:xfrm>
          <a:prstGeom prst="rect">
            <a:avLst/>
          </a:prstGeom>
          <a:solidFill>
            <a:schemeClr val="accent5">
              <a:lumMod val="75000"/>
              <a:lumOff val="25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Support prevention messages for HIV and STIs through monitoring and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7574A-1F05-634F-ADCD-9D258C6319FB}"/>
              </a:ext>
            </a:extLst>
          </p:cNvPr>
          <p:cNvSpPr txBox="1"/>
          <p:nvPr/>
        </p:nvSpPr>
        <p:spPr>
          <a:xfrm>
            <a:off x="357478" y="1093740"/>
            <a:ext cx="56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✓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235D4D3-55EF-5F4B-9B33-49E67991F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44759" cy="250838"/>
          </a:xfrm>
        </p:spPr>
        <p:txBody>
          <a:bodyPr/>
          <a:lstStyle/>
          <a:p>
            <a:r>
              <a:rPr lang="en-US" dirty="0"/>
              <a:t>Mayer KH, Agwu A, Malebranche D. </a:t>
            </a:r>
            <a:r>
              <a:rPr lang="en-US" i="1" dirty="0"/>
              <a:t>Adv Ther</a:t>
            </a:r>
            <a:r>
              <a:rPr lang="en-US" dirty="0"/>
              <a:t>. 2020;37:1778-1811.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1B092C-AA43-C74B-91D4-37FF949F4560}"/>
              </a:ext>
            </a:extLst>
          </p:cNvPr>
          <p:cNvSpPr txBox="1"/>
          <p:nvPr/>
        </p:nvSpPr>
        <p:spPr>
          <a:xfrm>
            <a:off x="354232" y="1885441"/>
            <a:ext cx="56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✓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BE0434-6428-B741-90A5-D4BFACA3D6AE}"/>
              </a:ext>
            </a:extLst>
          </p:cNvPr>
          <p:cNvSpPr txBox="1"/>
          <p:nvPr/>
        </p:nvSpPr>
        <p:spPr>
          <a:xfrm>
            <a:off x="354232" y="2602874"/>
            <a:ext cx="56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✓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3845BC-CB5E-0D4B-9486-25C575E68355}"/>
              </a:ext>
            </a:extLst>
          </p:cNvPr>
          <p:cNvSpPr txBox="1"/>
          <p:nvPr/>
        </p:nvSpPr>
        <p:spPr>
          <a:xfrm>
            <a:off x="354232" y="3436789"/>
            <a:ext cx="56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D9CA7"/>
                </a:solidFill>
              </a:rPr>
              <a:t>✓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1D8A7F-3F7E-4D41-BED1-B4D9DBE64F0E}"/>
              </a:ext>
            </a:extLst>
          </p:cNvPr>
          <p:cNvSpPr txBox="1"/>
          <p:nvPr/>
        </p:nvSpPr>
        <p:spPr>
          <a:xfrm>
            <a:off x="354232" y="3949995"/>
            <a:ext cx="56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5554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C53E4D0-9A1F-9F4B-8174-48B33F0C46AA}"/>
              </a:ext>
            </a:extLst>
          </p:cNvPr>
          <p:cNvGrpSpPr/>
          <p:nvPr/>
        </p:nvGrpSpPr>
        <p:grpSpPr>
          <a:xfrm>
            <a:off x="417095" y="1056916"/>
            <a:ext cx="3193613" cy="3569792"/>
            <a:chOff x="767674" y="813975"/>
            <a:chExt cx="3289976" cy="4198190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31291932-3AEC-BD49-8451-E41D93430FAA}"/>
                </a:ext>
              </a:extLst>
            </p:cNvPr>
            <p:cNvSpPr/>
            <p:nvPr/>
          </p:nvSpPr>
          <p:spPr>
            <a:xfrm>
              <a:off x="767674" y="1390514"/>
              <a:ext cx="1808420" cy="4568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883BE8D-0186-4840-A189-F4913CC93761}"/>
                </a:ext>
              </a:extLst>
            </p:cNvPr>
            <p:cNvSpPr/>
            <p:nvPr/>
          </p:nvSpPr>
          <p:spPr>
            <a:xfrm rot="18893649">
              <a:off x="1558862" y="1629841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20F0E032-0C8E-4C40-91E6-4834ECB1214D}"/>
                </a:ext>
              </a:extLst>
            </p:cNvPr>
            <p:cNvSpPr/>
            <p:nvPr/>
          </p:nvSpPr>
          <p:spPr>
            <a:xfrm rot="2717866">
              <a:off x="1559658" y="1147631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8EF77059-C103-414D-AD96-B7C7F0C7237F}"/>
                </a:ext>
              </a:extLst>
            </p:cNvPr>
            <p:cNvSpPr/>
            <p:nvPr/>
          </p:nvSpPr>
          <p:spPr>
            <a:xfrm>
              <a:off x="767674" y="3110285"/>
              <a:ext cx="1808420" cy="45687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F9079ABD-BE6E-134F-8391-CF0755F69976}"/>
                </a:ext>
              </a:extLst>
            </p:cNvPr>
            <p:cNvSpPr/>
            <p:nvPr/>
          </p:nvSpPr>
          <p:spPr>
            <a:xfrm rot="18893649">
              <a:off x="1558862" y="3349613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DF175F71-817A-1F46-8345-E65930879C45}"/>
                </a:ext>
              </a:extLst>
            </p:cNvPr>
            <p:cNvSpPr/>
            <p:nvPr/>
          </p:nvSpPr>
          <p:spPr>
            <a:xfrm rot="2717866">
              <a:off x="1559658" y="2867403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D2F1D70B-16A3-6A41-9631-983D64DB8790}"/>
                </a:ext>
              </a:extLst>
            </p:cNvPr>
            <p:cNvSpPr/>
            <p:nvPr/>
          </p:nvSpPr>
          <p:spPr>
            <a:xfrm rot="10800000">
              <a:off x="2249230" y="2247527"/>
              <a:ext cx="1808420" cy="45687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3DB39E9-FF42-2149-8259-58480454FD6D}"/>
                </a:ext>
              </a:extLst>
            </p:cNvPr>
            <p:cNvSpPr/>
            <p:nvPr/>
          </p:nvSpPr>
          <p:spPr>
            <a:xfrm rot="8093649">
              <a:off x="2142272" y="2008200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216390A3-8DE3-B049-85C1-EC889EDDB9C0}"/>
                </a:ext>
              </a:extLst>
            </p:cNvPr>
            <p:cNvSpPr/>
            <p:nvPr/>
          </p:nvSpPr>
          <p:spPr>
            <a:xfrm rot="13517866">
              <a:off x="2141476" y="2490410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  <a:lumOff val="2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3E7D129D-5257-0E44-97F3-90DD26E8EB18}"/>
                </a:ext>
              </a:extLst>
            </p:cNvPr>
            <p:cNvSpPr/>
            <p:nvPr/>
          </p:nvSpPr>
          <p:spPr>
            <a:xfrm rot="10800000">
              <a:off x="2226277" y="3978748"/>
              <a:ext cx="1808420" cy="4568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F8FEEFF6-CC5E-3C40-B513-7C95C48CC78E}"/>
                </a:ext>
              </a:extLst>
            </p:cNvPr>
            <p:cNvSpPr/>
            <p:nvPr/>
          </p:nvSpPr>
          <p:spPr>
            <a:xfrm rot="8093649">
              <a:off x="2119319" y="3739421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F6A2DFDF-9980-E145-B652-DC26CBEEECB0}"/>
                </a:ext>
              </a:extLst>
            </p:cNvPr>
            <p:cNvSpPr/>
            <p:nvPr/>
          </p:nvSpPr>
          <p:spPr>
            <a:xfrm rot="13517866">
              <a:off x="2118522" y="4221631"/>
              <a:ext cx="1124190" cy="4568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D44DF8A-D12A-3346-B4A0-B98711AA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Creating a Safe and Welcoming Environment for Discussion About Sexual Health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05D29F-4626-8649-AA97-41B6A9CAD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4247" y="1079427"/>
            <a:ext cx="4947138" cy="2826378"/>
          </a:xfrm>
        </p:spPr>
        <p:txBody>
          <a:bodyPr/>
          <a:lstStyle/>
          <a:p>
            <a:r>
              <a:rPr lang="en-US" sz="1900" dirty="0"/>
              <a:t>Use a proactive, patient-centered approach that includes, but is not limited to disease identification and treatment</a:t>
            </a:r>
            <a:endParaRPr lang="en-US" sz="1900" baseline="30000" dirty="0"/>
          </a:p>
          <a:p>
            <a:r>
              <a:rPr lang="en-US" sz="1900" dirty="0"/>
              <a:t>Train staff in culturally sensitive terminology, using gender-inclusive language on forms, implicit bias, and displaying diverse images in waiting areas</a:t>
            </a:r>
            <a:endParaRPr lang="en-US" sz="1900" baseline="30000" dirty="0"/>
          </a:p>
          <a:p>
            <a:pPr lvl="1"/>
            <a:r>
              <a:rPr lang="en-US" sz="1900" dirty="0"/>
              <a:t>Small process changes like using a 2-step method (asking 2 questions about both gender identity and gender at birth) or using self-identified pronouns</a:t>
            </a:r>
          </a:p>
          <a:p>
            <a:r>
              <a:rPr lang="en-US" sz="1900" dirty="0"/>
              <a:t>Build a culture that reassures the patient or adolescent the practice is a confidential, safe, affirming, non-judgmental 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88900-1065-4586-BE71-91FC0BFD8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7"/>
            <a:ext cx="8173039" cy="38164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5C6B72"/>
                </a:solidFill>
              </a:rPr>
              <a:t>1. Savoy M, et al. </a:t>
            </a:r>
            <a:r>
              <a:rPr lang="en-US" i="1" dirty="0">
                <a:solidFill>
                  <a:srgbClr val="5C6B72"/>
                </a:solidFill>
              </a:rPr>
              <a:t>Am Fam Physician</a:t>
            </a:r>
            <a:r>
              <a:rPr lang="en-US" dirty="0">
                <a:solidFill>
                  <a:srgbClr val="5C6B72"/>
                </a:solidFill>
              </a:rPr>
              <a:t>. 2020;101(5):286-293. 2. Ryan KL, et al. </a:t>
            </a:r>
            <a:r>
              <a:rPr lang="en-US" i="1" dirty="0" err="1">
                <a:solidFill>
                  <a:srgbClr val="5C6B72"/>
                </a:solidFill>
              </a:rPr>
              <a:t>PRiMER</a:t>
            </a:r>
            <a:r>
              <a:rPr lang="en-US" i="1" dirty="0">
                <a:solidFill>
                  <a:srgbClr val="5C6B72"/>
                </a:solidFill>
              </a:rPr>
              <a:t>. </a:t>
            </a:r>
            <a:r>
              <a:rPr lang="en-US" dirty="0">
                <a:solidFill>
                  <a:srgbClr val="5C6B72"/>
                </a:solidFill>
              </a:rPr>
              <a:t>2018;2:23</a:t>
            </a:r>
            <a:r>
              <a:rPr lang="en-US" i="1" dirty="0">
                <a:solidFill>
                  <a:srgbClr val="5C6B72"/>
                </a:solidFill>
              </a:rPr>
              <a:t>. </a:t>
            </a:r>
            <a:br>
              <a:rPr lang="en-US" i="1" dirty="0">
                <a:solidFill>
                  <a:srgbClr val="5C6B72"/>
                </a:solidFill>
              </a:rPr>
            </a:br>
            <a:r>
              <a:rPr lang="en-US" i="1" dirty="0">
                <a:solidFill>
                  <a:srgbClr val="5C6B72"/>
                </a:solidFill>
              </a:rPr>
              <a:t>3. </a:t>
            </a:r>
            <a:r>
              <a:rPr lang="en-US" dirty="0">
                <a:solidFill>
                  <a:srgbClr val="5C6B72"/>
                </a:solidFill>
              </a:rPr>
              <a:t>Pfeffer B, et al. </a:t>
            </a:r>
            <a:r>
              <a:rPr lang="en-US" i="1" dirty="0" err="1">
                <a:solidFill>
                  <a:srgbClr val="5C6B72"/>
                </a:solidFill>
              </a:rPr>
              <a:t>Pediatr</a:t>
            </a:r>
            <a:r>
              <a:rPr lang="en-US" i="1" dirty="0">
                <a:solidFill>
                  <a:srgbClr val="5C6B72"/>
                </a:solidFill>
              </a:rPr>
              <a:t> Clin North Am</a:t>
            </a:r>
            <a:r>
              <a:rPr lang="en-US" dirty="0">
                <a:solidFill>
                  <a:srgbClr val="5C6B72"/>
                </a:solidFill>
              </a:rPr>
              <a:t>. 2017;64(2):291-304.</a:t>
            </a:r>
          </a:p>
        </p:txBody>
      </p:sp>
    </p:spTree>
    <p:extLst>
      <p:ext uri="{BB962C8B-B14F-4D97-AF65-F5344CB8AC3E}">
        <p14:creationId xmlns:p14="http://schemas.microsoft.com/office/powerpoint/2010/main" val="11502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4E893-A43B-F843-96FE-B2513934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102582"/>
            <a:ext cx="8309810" cy="824841"/>
          </a:xfrm>
        </p:spPr>
        <p:txBody>
          <a:bodyPr/>
          <a:lstStyle/>
          <a:p>
            <a:r>
              <a:rPr lang="en-US" sz="2800" dirty="0"/>
              <a:t>Health Care Team Collaborations to Expand Opportunities for PrEP Prescribing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18C60-D2D7-134D-9739-6CD6D5D30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4" y="1142178"/>
            <a:ext cx="8510595" cy="3357842"/>
          </a:xfrm>
        </p:spPr>
        <p:txBody>
          <a:bodyPr/>
          <a:lstStyle/>
          <a:p>
            <a:r>
              <a:rPr lang="en-US" sz="2400" dirty="0"/>
              <a:t>HIV screening and PrEP prescribing in emergency department</a:t>
            </a:r>
          </a:p>
          <a:p>
            <a:r>
              <a:rPr lang="en-US" sz="2400" dirty="0"/>
              <a:t>NPs/PAs in over 3,000 retail health clinics nationally </a:t>
            </a:r>
          </a:p>
          <a:p>
            <a:r>
              <a:rPr lang="en-US" sz="2400" dirty="0"/>
              <a:t>Pharmacist PrEP initiatives</a:t>
            </a:r>
          </a:p>
          <a:p>
            <a:pPr lvl="1"/>
            <a:r>
              <a:rPr lang="en-US" sz="2000" dirty="0"/>
              <a:t>One-Step PrEP</a:t>
            </a:r>
            <a:r>
              <a:rPr lang="en-US" sz="2000" baseline="30000" dirty="0"/>
              <a:t>®</a:t>
            </a:r>
            <a:r>
              <a:rPr lang="en-US" sz="2000" dirty="0"/>
              <a:t> program which allows PrEP access following a single patient encounter</a:t>
            </a:r>
          </a:p>
          <a:p>
            <a:pPr lvl="1"/>
            <a:r>
              <a:rPr lang="en-US" sz="2000" dirty="0"/>
              <a:t>In CA, pharmacists can provide PrEP medications without a prescription</a:t>
            </a:r>
          </a:p>
          <a:p>
            <a:r>
              <a:rPr lang="en-US" sz="2400" dirty="0"/>
              <a:t>Opportunity to establish partnerships between medical, public health, and social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DABB9-EFA7-684C-90BC-6EEA588186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31052"/>
            <a:ext cx="8144759" cy="512448"/>
          </a:xfrm>
        </p:spPr>
        <p:txBody>
          <a:bodyPr/>
          <a:lstStyle/>
          <a:p>
            <a:pPr marL="9525" indent="-9525"/>
            <a:r>
              <a:rPr lang="en-US" dirty="0"/>
              <a:t>CA = California; NPs = nurse practitioners</a:t>
            </a:r>
            <a:br>
              <a:rPr lang="en-US" dirty="0"/>
            </a:br>
            <a:r>
              <a:rPr lang="en-US" dirty="0"/>
              <a:t>1. Mayer KH, Agwu A, Malebranche D. </a:t>
            </a:r>
            <a:r>
              <a:rPr lang="en-US" i="1" dirty="0"/>
              <a:t>Adv Ther</a:t>
            </a:r>
            <a:r>
              <a:rPr lang="en-US" dirty="0"/>
              <a:t>. 2020;37:1778-1811. 2. Tung EL, et al. </a:t>
            </a:r>
            <a:r>
              <a:rPr lang="en-US" i="1" dirty="0"/>
              <a:t>Sex Health</a:t>
            </a:r>
            <a:r>
              <a:rPr lang="en-US" dirty="0"/>
              <a:t>. 2018;15:556-561. </a:t>
            </a:r>
            <a:br>
              <a:rPr lang="en-US" dirty="0"/>
            </a:br>
            <a:r>
              <a:rPr lang="en-US" dirty="0"/>
              <a:t>3. Koester KA, et al. </a:t>
            </a:r>
            <a:r>
              <a:rPr lang="en-US" i="1" dirty="0"/>
              <a:t>J Am Pham Assoc (2003)</a:t>
            </a:r>
            <a:r>
              <a:rPr lang="en-US" dirty="0"/>
              <a:t>. 2020;60(6):e179-e183.</a:t>
            </a:r>
          </a:p>
        </p:txBody>
      </p:sp>
    </p:spTree>
    <p:extLst>
      <p:ext uri="{BB962C8B-B14F-4D97-AF65-F5344CB8AC3E}">
        <p14:creationId xmlns:p14="http://schemas.microsoft.com/office/powerpoint/2010/main" val="25539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45E7F3-A872-D346-921A-A5B19F14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66978-5C49-4345-95DF-E4195380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4" y="1057071"/>
            <a:ext cx="8432616" cy="3693319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Create a safe and welcoming environment that is conducive to open and candid conversations about sexual history and sexual health</a:t>
            </a:r>
          </a:p>
          <a:p>
            <a:r>
              <a:rPr lang="en-US" sz="2000" dirty="0">
                <a:solidFill>
                  <a:schemeClr val="tx1"/>
                </a:solidFill>
              </a:rPr>
              <a:t>Use neutral and inclusive terms that avoid assumptions about sexual orientation (e.g., partner)</a:t>
            </a:r>
          </a:p>
          <a:p>
            <a:r>
              <a:rPr lang="en-US" sz="2000" dirty="0">
                <a:solidFill>
                  <a:schemeClr val="tx1"/>
                </a:solidFill>
              </a:rPr>
              <a:t>Offer </a:t>
            </a:r>
            <a:r>
              <a:rPr lang="en-US" sz="2000" dirty="0" err="1">
                <a:solidFill>
                  <a:schemeClr val="tx1"/>
                </a:solidFill>
              </a:rPr>
              <a:t>PrEP</a:t>
            </a:r>
            <a:r>
              <a:rPr lang="en-US" sz="2000" dirty="0">
                <a:solidFill>
                  <a:schemeClr val="tx1"/>
                </a:solidFill>
              </a:rPr>
              <a:t> to adolescents who are HIV-negative and are at-risk for contracting HIV</a:t>
            </a:r>
          </a:p>
          <a:p>
            <a:r>
              <a:rPr lang="en-US" sz="2000" dirty="0">
                <a:solidFill>
                  <a:schemeClr val="tx1"/>
                </a:solidFill>
              </a:rPr>
              <a:t>Address structural and system barriers to </a:t>
            </a:r>
            <a:r>
              <a:rPr lang="en-US" sz="2000" dirty="0" err="1">
                <a:solidFill>
                  <a:schemeClr val="tx1"/>
                </a:solidFill>
              </a:rPr>
              <a:t>PrEP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Combat social biases that hinder use of </a:t>
            </a:r>
            <a:r>
              <a:rPr lang="en-US" sz="2000" dirty="0" err="1">
                <a:solidFill>
                  <a:schemeClr val="tx1"/>
                </a:solidFill>
              </a:rPr>
              <a:t>PrEP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Factor risk factors for long-term negative impact on bone and renal health into </a:t>
            </a:r>
            <a:r>
              <a:rPr lang="en-US" sz="2000" dirty="0" err="1">
                <a:solidFill>
                  <a:schemeClr val="tx1"/>
                </a:solidFill>
              </a:rPr>
              <a:t>PrEP</a:t>
            </a:r>
            <a:r>
              <a:rPr lang="en-US" sz="2000" dirty="0">
                <a:solidFill>
                  <a:schemeClr val="tx1"/>
                </a:solidFill>
              </a:rPr>
              <a:t> treatment decisions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Counsel patients about adherence on each follow-up visit and share strategies they can implement into their daily lives to promote adherence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53AE53-0B66-F741-9967-93E092DA2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095" y="486990"/>
            <a:ext cx="8309810" cy="406265"/>
          </a:xfrm>
        </p:spPr>
        <p:txBody>
          <a:bodyPr/>
          <a:lstStyle/>
          <a:p>
            <a:r>
              <a:rPr lang="en-US" b="1" dirty="0"/>
              <a:t>S</a:t>
            </a:r>
            <a:r>
              <a:rPr lang="en-US" dirty="0"/>
              <a:t>pecific, </a:t>
            </a:r>
            <a:r>
              <a:rPr lang="en-US" b="1" dirty="0"/>
              <a:t>M</a:t>
            </a:r>
            <a:r>
              <a:rPr lang="en-US" dirty="0"/>
              <a:t>easurable, </a:t>
            </a:r>
            <a:r>
              <a:rPr lang="en-US" b="1" dirty="0"/>
              <a:t>A</a:t>
            </a:r>
            <a:r>
              <a:rPr lang="en-US" dirty="0"/>
              <a:t>ttainable, </a:t>
            </a:r>
            <a:r>
              <a:rPr lang="en-US" b="1" dirty="0"/>
              <a:t>R</a:t>
            </a:r>
            <a:r>
              <a:rPr lang="en-US" dirty="0"/>
              <a:t>elevant, </a:t>
            </a:r>
            <a:r>
              <a:rPr lang="en-US" b="1" dirty="0"/>
              <a:t>T</a:t>
            </a:r>
            <a:r>
              <a:rPr lang="en-US" dirty="0"/>
              <a:t>imely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F6C344-7BA1-3144-8258-9E7D0B477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0960-63E1-784F-B668-9255E8E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005013"/>
            <a:ext cx="5994960" cy="1138237"/>
          </a:xfrm>
        </p:spPr>
        <p:txBody>
          <a:bodyPr/>
          <a:lstStyle/>
          <a:p>
            <a:r>
              <a:rPr lang="en-US" dirty="0"/>
              <a:t>Taking the Awkward Out of Taking a Sexual 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08732-15BA-264B-9260-A5C4C89BB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David Wohl, MD</a:t>
            </a:r>
          </a:p>
          <a:p>
            <a:r>
              <a:rPr lang="en-US" dirty="0"/>
              <a:t>Margot Savoy, MD</a:t>
            </a:r>
          </a:p>
        </p:txBody>
      </p:sp>
    </p:spTree>
    <p:extLst>
      <p:ext uri="{BB962C8B-B14F-4D97-AF65-F5344CB8AC3E}">
        <p14:creationId xmlns:p14="http://schemas.microsoft.com/office/powerpoint/2010/main" val="24500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085727" y="1046574"/>
            <a:ext cx="1040914" cy="28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Lato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61DBBC-629F-B849-8C38-5DF16890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Before You Begin: Ensuring a Productive Conversation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6903B3-46A9-4114-BE3F-8508061CC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1. Savoy M, et al. </a:t>
            </a:r>
            <a:r>
              <a:rPr lang="en-US" i="1" dirty="0"/>
              <a:t>Am Fam Physician</a:t>
            </a:r>
            <a:r>
              <a:rPr lang="en-US" dirty="0"/>
              <a:t>. 2020;101(5):286-293. 2. Nusbaum MR, et al. </a:t>
            </a:r>
            <a:r>
              <a:rPr lang="en-US" i="1" dirty="0"/>
              <a:t>Am Fam Physician</a:t>
            </a:r>
            <a:r>
              <a:rPr lang="en-US" dirty="0"/>
              <a:t>. 2002;66(9):1705-1712.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B7AAD0-0120-E74F-B4D0-C4F26894257B}"/>
              </a:ext>
            </a:extLst>
          </p:cNvPr>
          <p:cNvGrpSpPr/>
          <p:nvPr/>
        </p:nvGrpSpPr>
        <p:grpSpPr>
          <a:xfrm>
            <a:off x="354232" y="1143627"/>
            <a:ext cx="8625174" cy="523220"/>
            <a:chOff x="354232" y="1143627"/>
            <a:chExt cx="8625174" cy="523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9C220A-8ECB-4443-A770-0B2164E6D898}"/>
                </a:ext>
              </a:extLst>
            </p:cNvPr>
            <p:cNvGrpSpPr/>
            <p:nvPr/>
          </p:nvGrpSpPr>
          <p:grpSpPr>
            <a:xfrm>
              <a:off x="838382" y="1367648"/>
              <a:ext cx="506537" cy="101416"/>
              <a:chOff x="965382" y="1286546"/>
              <a:chExt cx="506537" cy="101416"/>
            </a:xfrm>
          </p:grpSpPr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H="1">
                <a:off x="965382" y="1337254"/>
                <a:ext cx="365760" cy="0"/>
              </a:xfrm>
              <a:prstGeom prst="lin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1370503" y="1286546"/>
                <a:ext cx="101416" cy="101416"/>
              </a:xfrm>
              <a:prstGeom prst="ellipse">
                <a:avLst/>
              </a:prstGeom>
              <a:solidFill>
                <a:schemeClr val="accent1">
                  <a:lumMod val="75000"/>
                  <a:lumOff val="25000"/>
                </a:schemeClr>
              </a:solidFill>
              <a:ln>
                <a:solidFill>
                  <a:schemeClr val="accent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485900" y="1222104"/>
              <a:ext cx="7493506" cy="400110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solidFill>
                <a:schemeClr val="accent1">
                  <a:lumMod val="75000"/>
                  <a:lumOff val="25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Avoid moral or religious judgment of the patient’s behavior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47574A-1F05-634F-ADCD-9D258C6319FB}"/>
                </a:ext>
              </a:extLst>
            </p:cNvPr>
            <p:cNvSpPr txBox="1"/>
            <p:nvPr/>
          </p:nvSpPr>
          <p:spPr>
            <a:xfrm>
              <a:off x="354232" y="1143627"/>
              <a:ext cx="5648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✓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52D50BC-5ADA-2241-B626-17C5C3AB0F06}"/>
              </a:ext>
            </a:extLst>
          </p:cNvPr>
          <p:cNvGrpSpPr/>
          <p:nvPr/>
        </p:nvGrpSpPr>
        <p:grpSpPr>
          <a:xfrm>
            <a:off x="354232" y="1917509"/>
            <a:ext cx="8625174" cy="1015663"/>
            <a:chOff x="354232" y="1802093"/>
            <a:chExt cx="8625174" cy="10156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6F0286-218F-1044-80D6-056BB600C58A}"/>
                </a:ext>
              </a:extLst>
            </p:cNvPr>
            <p:cNvGrpSpPr/>
            <p:nvPr/>
          </p:nvGrpSpPr>
          <p:grpSpPr>
            <a:xfrm>
              <a:off x="825499" y="2244544"/>
              <a:ext cx="506537" cy="91440"/>
              <a:chOff x="952499" y="1985197"/>
              <a:chExt cx="506537" cy="91440"/>
            </a:xfrm>
          </p:grpSpPr>
          <p:cxnSp>
            <p:nvCxnSpPr>
              <p:cNvPr id="62" name="Straight Connector 61"/>
              <p:cNvCxnSpPr>
                <a:cxnSpLocks/>
              </p:cNvCxnSpPr>
              <p:nvPr/>
            </p:nvCxnSpPr>
            <p:spPr>
              <a:xfrm flipH="1">
                <a:off x="952499" y="2030917"/>
                <a:ext cx="365760" cy="0"/>
              </a:xfrm>
              <a:prstGeom prst="line">
                <a:avLst/>
              </a:prstGeom>
              <a:solidFill>
                <a:schemeClr val="accent2"/>
              </a:solidFill>
              <a:ln>
                <a:solidFill>
                  <a:schemeClr val="accent5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1357620" y="1985197"/>
                <a:ext cx="101416" cy="91440"/>
              </a:xfrm>
              <a:prstGeom prst="ellipse">
                <a:avLst/>
              </a:prstGeom>
              <a:solidFill>
                <a:schemeClr val="accent5">
                  <a:lumMod val="75000"/>
                  <a:lumOff val="25000"/>
                </a:schemeClr>
              </a:solidFill>
              <a:ln>
                <a:solidFill>
                  <a:schemeClr val="accent5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485900" y="1802093"/>
              <a:ext cx="7493506" cy="1015663"/>
            </a:xfrm>
            <a:prstGeom prst="rect">
              <a:avLst/>
            </a:prstGeom>
            <a:solidFill>
              <a:schemeClr val="accent5">
                <a:lumMod val="75000"/>
                <a:lumOff val="25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Avoid terms that make assumptions about sexual behavior or orientation (e.g., “How many partners have you had in the past year?” rather than “Are you monogamous?”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A1B092C-AA43-C74B-91D4-37FF949F4560}"/>
                </a:ext>
              </a:extLst>
            </p:cNvPr>
            <p:cNvSpPr txBox="1"/>
            <p:nvPr/>
          </p:nvSpPr>
          <p:spPr>
            <a:xfrm>
              <a:off x="354232" y="2023051"/>
              <a:ext cx="564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✓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B03788-CC5A-1343-B138-BC19C0B3B5DE}"/>
              </a:ext>
            </a:extLst>
          </p:cNvPr>
          <p:cNvGrpSpPr/>
          <p:nvPr/>
        </p:nvGrpSpPr>
        <p:grpSpPr>
          <a:xfrm>
            <a:off x="354232" y="3183833"/>
            <a:ext cx="8625174" cy="1323439"/>
            <a:chOff x="354232" y="3183833"/>
            <a:chExt cx="8625174" cy="132343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B3B0493-1DB5-B445-B44C-9A95484A72B7}"/>
                </a:ext>
              </a:extLst>
            </p:cNvPr>
            <p:cNvGrpSpPr/>
            <p:nvPr/>
          </p:nvGrpSpPr>
          <p:grpSpPr>
            <a:xfrm>
              <a:off x="812799" y="3691045"/>
              <a:ext cx="519237" cy="101416"/>
              <a:chOff x="939799" y="2698115"/>
              <a:chExt cx="519237" cy="101416"/>
            </a:xfrm>
            <a:solidFill>
              <a:schemeClr val="accent3">
                <a:lumMod val="75000"/>
              </a:schemeClr>
            </a:solidFill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C8B4194-A295-3049-AD2C-3B309A0885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9799" y="2748823"/>
                <a:ext cx="365760" cy="0"/>
              </a:xfrm>
              <a:prstGeom prst="line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B64AA50-71B5-D64B-86FC-730FFDEE4989}"/>
                  </a:ext>
                </a:extLst>
              </p:cNvPr>
              <p:cNvSpPr/>
              <p:nvPr/>
            </p:nvSpPr>
            <p:spPr>
              <a:xfrm>
                <a:off x="1357620" y="2698115"/>
                <a:ext cx="101416" cy="101416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083722-B016-F643-B9C6-FD4EB73AC5FA}"/>
                </a:ext>
              </a:extLst>
            </p:cNvPr>
            <p:cNvSpPr txBox="1"/>
            <p:nvPr/>
          </p:nvSpPr>
          <p:spPr>
            <a:xfrm>
              <a:off x="1485900" y="3183833"/>
              <a:ext cx="7493506" cy="1323439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Ensure understanding around terminology and pronunciation for patients concerns to avoid confusion (e.g., if a patient uses slang for their anatomy, gently connect the slang word to medical terminology by answering with corresponding anatomy)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BE0434-6428-B741-90A5-D4BFACA3D6AE}"/>
                </a:ext>
              </a:extLst>
            </p:cNvPr>
            <p:cNvSpPr txBox="1"/>
            <p:nvPr/>
          </p:nvSpPr>
          <p:spPr>
            <a:xfrm>
              <a:off x="354232" y="3463033"/>
              <a:ext cx="564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3"/>
                  </a:solidFill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7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085727" y="1046574"/>
            <a:ext cx="1040914" cy="28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Lato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61DBBC-629F-B849-8C38-5DF16890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/>
              <a:t>Before You Begin: Ensuring a Productive Conversation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6CF12F-A157-FF44-AAC5-D0930C50BF1B}"/>
              </a:ext>
            </a:extLst>
          </p:cNvPr>
          <p:cNvGrpSpPr/>
          <p:nvPr/>
        </p:nvGrpSpPr>
        <p:grpSpPr>
          <a:xfrm>
            <a:off x="354232" y="1143627"/>
            <a:ext cx="8625174" cy="523220"/>
            <a:chOff x="354232" y="1143627"/>
            <a:chExt cx="8625174" cy="523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9C220A-8ECB-4443-A770-0B2164E6D898}"/>
                </a:ext>
              </a:extLst>
            </p:cNvPr>
            <p:cNvGrpSpPr/>
            <p:nvPr/>
          </p:nvGrpSpPr>
          <p:grpSpPr>
            <a:xfrm>
              <a:off x="838382" y="1367648"/>
              <a:ext cx="506537" cy="101416"/>
              <a:chOff x="965382" y="1286546"/>
              <a:chExt cx="506537" cy="101416"/>
            </a:xfrm>
          </p:grpSpPr>
          <p:cxnSp>
            <p:nvCxnSpPr>
              <p:cNvPr id="16" name="Straight Connector 15"/>
              <p:cNvCxnSpPr>
                <a:cxnSpLocks/>
              </p:cNvCxnSpPr>
              <p:nvPr/>
            </p:nvCxnSpPr>
            <p:spPr>
              <a:xfrm flipH="1">
                <a:off x="965382" y="1337254"/>
                <a:ext cx="365760" cy="0"/>
              </a:xfrm>
              <a:prstGeom prst="lin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1370503" y="1286546"/>
                <a:ext cx="101416" cy="101416"/>
              </a:xfrm>
              <a:prstGeom prst="ellipse">
                <a:avLst/>
              </a:prstGeom>
              <a:solidFill>
                <a:schemeClr val="accent1">
                  <a:lumMod val="75000"/>
                  <a:lumOff val="25000"/>
                </a:schemeClr>
              </a:solidFill>
              <a:ln>
                <a:solidFill>
                  <a:schemeClr val="accent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485900" y="1222104"/>
              <a:ext cx="7493506" cy="400110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solidFill>
                <a:schemeClr val="accent1">
                  <a:lumMod val="75000"/>
                  <a:lumOff val="25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Establish rapport and consent before addressing sensitive topics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47574A-1F05-634F-ADCD-9D258C6319FB}"/>
                </a:ext>
              </a:extLst>
            </p:cNvPr>
            <p:cNvSpPr txBox="1"/>
            <p:nvPr/>
          </p:nvSpPr>
          <p:spPr>
            <a:xfrm>
              <a:off x="354232" y="1143627"/>
              <a:ext cx="5648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✓</a:t>
              </a: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235D4D3-55EF-5F4B-9B33-49E67991F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44759" cy="250838"/>
          </a:xfrm>
        </p:spPr>
        <p:txBody>
          <a:bodyPr/>
          <a:lstStyle/>
          <a:p>
            <a:r>
              <a:rPr lang="en-US" dirty="0"/>
              <a:t>1. Savoy M, et al. </a:t>
            </a:r>
            <a:r>
              <a:rPr lang="en-US" i="1" dirty="0"/>
              <a:t>Am Fam Physician</a:t>
            </a:r>
            <a:r>
              <a:rPr lang="en-US" dirty="0"/>
              <a:t>. 2020;101(5):286-293. 2. Nusbaum MR, et al. </a:t>
            </a:r>
            <a:r>
              <a:rPr lang="en-US" i="1" dirty="0"/>
              <a:t>Am Fam Physician</a:t>
            </a:r>
            <a:r>
              <a:rPr lang="en-US" dirty="0"/>
              <a:t>. 2002;66(9):1705-1712.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BC7E22-D49C-8E4A-B5B7-2FC4112E80A3}"/>
              </a:ext>
            </a:extLst>
          </p:cNvPr>
          <p:cNvGrpSpPr/>
          <p:nvPr/>
        </p:nvGrpSpPr>
        <p:grpSpPr>
          <a:xfrm>
            <a:off x="354232" y="1969796"/>
            <a:ext cx="8625174" cy="707886"/>
            <a:chOff x="354232" y="1802093"/>
            <a:chExt cx="8625174" cy="7078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6F0286-218F-1044-80D6-056BB600C58A}"/>
                </a:ext>
              </a:extLst>
            </p:cNvPr>
            <p:cNvGrpSpPr/>
            <p:nvPr/>
          </p:nvGrpSpPr>
          <p:grpSpPr>
            <a:xfrm>
              <a:off x="825499" y="2063191"/>
              <a:ext cx="506537" cy="91440"/>
              <a:chOff x="952499" y="1856394"/>
              <a:chExt cx="506537" cy="91440"/>
            </a:xfrm>
          </p:grpSpPr>
          <p:cxnSp>
            <p:nvCxnSpPr>
              <p:cNvPr id="62" name="Straight Connector 61"/>
              <p:cNvCxnSpPr>
                <a:cxnSpLocks/>
              </p:cNvCxnSpPr>
              <p:nvPr/>
            </p:nvCxnSpPr>
            <p:spPr>
              <a:xfrm flipH="1">
                <a:off x="952499" y="1902114"/>
                <a:ext cx="365760" cy="0"/>
              </a:xfrm>
              <a:prstGeom prst="line">
                <a:avLst/>
              </a:prstGeom>
              <a:solidFill>
                <a:schemeClr val="accent2"/>
              </a:solidFill>
              <a:ln>
                <a:solidFill>
                  <a:schemeClr val="accent5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1357620" y="1856394"/>
                <a:ext cx="101416" cy="91440"/>
              </a:xfrm>
              <a:prstGeom prst="ellipse">
                <a:avLst/>
              </a:prstGeom>
              <a:solidFill>
                <a:schemeClr val="accent5">
                  <a:lumMod val="75000"/>
                  <a:lumOff val="25000"/>
                </a:schemeClr>
              </a:solidFill>
              <a:ln>
                <a:solidFill>
                  <a:schemeClr val="accent5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485900" y="1802093"/>
              <a:ext cx="7493506" cy="707886"/>
            </a:xfrm>
            <a:prstGeom prst="rect">
              <a:avLst/>
            </a:prstGeom>
            <a:solidFill>
              <a:schemeClr val="accent5">
                <a:lumMod val="75000"/>
                <a:lumOff val="25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Respect the patient’s right to decline answering questions or sharing information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A1B092C-AA43-C74B-91D4-37FF949F4560}"/>
                </a:ext>
              </a:extLst>
            </p:cNvPr>
            <p:cNvSpPr txBox="1"/>
            <p:nvPr/>
          </p:nvSpPr>
          <p:spPr>
            <a:xfrm>
              <a:off x="354232" y="1841698"/>
              <a:ext cx="564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✓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A5EDB7C-48F3-4545-A8EB-94E5BB32A98C}"/>
              </a:ext>
            </a:extLst>
          </p:cNvPr>
          <p:cNvGrpSpPr/>
          <p:nvPr/>
        </p:nvGrpSpPr>
        <p:grpSpPr>
          <a:xfrm>
            <a:off x="354232" y="2980631"/>
            <a:ext cx="8625174" cy="707886"/>
            <a:chOff x="354232" y="2931588"/>
            <a:chExt cx="8625174" cy="707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B3B0493-1DB5-B445-B44C-9A95484A72B7}"/>
                </a:ext>
              </a:extLst>
            </p:cNvPr>
            <p:cNvGrpSpPr/>
            <p:nvPr/>
          </p:nvGrpSpPr>
          <p:grpSpPr>
            <a:xfrm>
              <a:off x="812799" y="3259382"/>
              <a:ext cx="519237" cy="101416"/>
              <a:chOff x="939799" y="2698115"/>
              <a:chExt cx="519237" cy="101416"/>
            </a:xfrm>
            <a:solidFill>
              <a:schemeClr val="accent3">
                <a:lumMod val="75000"/>
              </a:schemeClr>
            </a:solidFill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C8B4194-A295-3049-AD2C-3B309A0885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9799" y="2748823"/>
                <a:ext cx="365760" cy="0"/>
              </a:xfrm>
              <a:prstGeom prst="line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B64AA50-71B5-D64B-86FC-730FFDEE4989}"/>
                  </a:ext>
                </a:extLst>
              </p:cNvPr>
              <p:cNvSpPr/>
              <p:nvPr/>
            </p:nvSpPr>
            <p:spPr>
              <a:xfrm>
                <a:off x="1357620" y="2698115"/>
                <a:ext cx="101416" cy="101416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083722-B016-F643-B9C6-FD4EB73AC5FA}"/>
                </a:ext>
              </a:extLst>
            </p:cNvPr>
            <p:cNvSpPr txBox="1"/>
            <p:nvPr/>
          </p:nvSpPr>
          <p:spPr>
            <a:xfrm>
              <a:off x="1485900" y="2931588"/>
              <a:ext cx="7493506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Use a sensitive tone that normalizes the topics you are discussing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BE0434-6428-B741-90A5-D4BFACA3D6AE}"/>
                </a:ext>
              </a:extLst>
            </p:cNvPr>
            <p:cNvSpPr txBox="1"/>
            <p:nvPr/>
          </p:nvSpPr>
          <p:spPr>
            <a:xfrm>
              <a:off x="354232" y="3031370"/>
              <a:ext cx="564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3"/>
                  </a:solidFill>
                </a:rPr>
                <a:t>✓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02829A-945F-984B-B2A1-28F17DC06FB0}"/>
              </a:ext>
            </a:extLst>
          </p:cNvPr>
          <p:cNvGrpSpPr/>
          <p:nvPr/>
        </p:nvGrpSpPr>
        <p:grpSpPr>
          <a:xfrm>
            <a:off x="354232" y="3991467"/>
            <a:ext cx="8625174" cy="707886"/>
            <a:chOff x="354232" y="3991467"/>
            <a:chExt cx="8625174" cy="70788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9C0A923-4A45-F943-BD79-38D761871B8D}"/>
                </a:ext>
              </a:extLst>
            </p:cNvPr>
            <p:cNvGrpSpPr/>
            <p:nvPr/>
          </p:nvGrpSpPr>
          <p:grpSpPr>
            <a:xfrm>
              <a:off x="787674" y="4303972"/>
              <a:ext cx="519237" cy="101416"/>
              <a:chOff x="914674" y="4276540"/>
              <a:chExt cx="519237" cy="101416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D831554-B649-0B47-B2F0-1936483170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4674" y="4327248"/>
                <a:ext cx="365760" cy="0"/>
              </a:xfrm>
              <a:prstGeom prst="lin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B1E78BA-74D0-5644-AFCE-C3764BBA490C}"/>
                  </a:ext>
                </a:extLst>
              </p:cNvPr>
              <p:cNvSpPr/>
              <p:nvPr/>
            </p:nvSpPr>
            <p:spPr>
              <a:xfrm>
                <a:off x="1332495" y="4276540"/>
                <a:ext cx="101416" cy="101416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D92351-5834-4945-A6B3-CEBD8B67B206}"/>
                </a:ext>
              </a:extLst>
            </p:cNvPr>
            <p:cNvSpPr txBox="1"/>
            <p:nvPr/>
          </p:nvSpPr>
          <p:spPr>
            <a:xfrm>
              <a:off x="1485900" y="3991467"/>
              <a:ext cx="7493506" cy="70788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Use neutral and inclusive terms that avoid assumptions about orientation (e.g., partner)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D1D8A7F-3F7E-4D41-BED1-B4D9DBE64F0E}"/>
                </a:ext>
              </a:extLst>
            </p:cNvPr>
            <p:cNvSpPr txBox="1"/>
            <p:nvPr/>
          </p:nvSpPr>
          <p:spPr>
            <a:xfrm>
              <a:off x="354232" y="4096299"/>
              <a:ext cx="564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68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A1B324F-B74D-4C4F-A818-5A7327265104}"/>
              </a:ext>
            </a:extLst>
          </p:cNvPr>
          <p:cNvSpPr/>
          <p:nvPr/>
        </p:nvSpPr>
        <p:spPr>
          <a:xfrm>
            <a:off x="6723480" y="3636925"/>
            <a:ext cx="1724297" cy="1097280"/>
          </a:xfrm>
          <a:prstGeom prst="roundRect">
            <a:avLst>
              <a:gd name="adj" fmla="val 758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AA5B373-8E18-F04D-A30F-B68A285E8599}"/>
              </a:ext>
            </a:extLst>
          </p:cNvPr>
          <p:cNvSpPr/>
          <p:nvPr/>
        </p:nvSpPr>
        <p:spPr>
          <a:xfrm>
            <a:off x="2181715" y="1023754"/>
            <a:ext cx="1724297" cy="1097280"/>
          </a:xfrm>
          <a:prstGeom prst="roundRect">
            <a:avLst>
              <a:gd name="adj" fmla="val 7584"/>
            </a:avLst>
          </a:prstGeom>
          <a:solidFill>
            <a:schemeClr val="accent5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5C4F656-F39A-854B-8084-EF3EA94ADD12}"/>
              </a:ext>
            </a:extLst>
          </p:cNvPr>
          <p:cNvSpPr/>
          <p:nvPr/>
        </p:nvSpPr>
        <p:spPr>
          <a:xfrm>
            <a:off x="5216664" y="1023754"/>
            <a:ext cx="1724297" cy="1097280"/>
          </a:xfrm>
          <a:prstGeom prst="roundRect">
            <a:avLst>
              <a:gd name="adj" fmla="val 758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7F4FD5C-842B-CE44-8467-B6A5D729DA68}"/>
              </a:ext>
            </a:extLst>
          </p:cNvPr>
          <p:cNvSpPr/>
          <p:nvPr/>
        </p:nvSpPr>
        <p:spPr>
          <a:xfrm>
            <a:off x="3709850" y="3636925"/>
            <a:ext cx="1724297" cy="1097280"/>
          </a:xfrm>
          <a:prstGeom prst="roundRect">
            <a:avLst>
              <a:gd name="adj" fmla="val 758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42EE9540-88D6-AB42-A6AF-BBFF4C140B03}"/>
              </a:ext>
            </a:extLst>
          </p:cNvPr>
          <p:cNvSpPr/>
          <p:nvPr/>
        </p:nvSpPr>
        <p:spPr>
          <a:xfrm>
            <a:off x="571500" y="2370909"/>
            <a:ext cx="1973744" cy="1028700"/>
          </a:xfrm>
          <a:prstGeom prst="chevron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83419-9DE3-0541-88D3-06438BDFAF98}"/>
              </a:ext>
            </a:extLst>
          </p:cNvPr>
          <p:cNvSpPr txBox="1"/>
          <p:nvPr/>
        </p:nvSpPr>
        <p:spPr>
          <a:xfrm>
            <a:off x="1108726" y="2715484"/>
            <a:ext cx="112082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Partners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3E3FD789-BB54-1645-8542-6D4C85AC24FB}"/>
              </a:ext>
            </a:extLst>
          </p:cNvPr>
          <p:cNvSpPr/>
          <p:nvPr/>
        </p:nvSpPr>
        <p:spPr>
          <a:xfrm>
            <a:off x="2078314" y="2370909"/>
            <a:ext cx="1973744" cy="1028700"/>
          </a:xfrm>
          <a:prstGeom prst="chevron">
            <a:avLst/>
          </a:prstGeom>
          <a:solidFill>
            <a:schemeClr val="accent5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F6FE467B-3D7C-6044-9AE1-2E0A408284DE}"/>
              </a:ext>
            </a:extLst>
          </p:cNvPr>
          <p:cNvSpPr/>
          <p:nvPr/>
        </p:nvSpPr>
        <p:spPr>
          <a:xfrm>
            <a:off x="3585128" y="2370909"/>
            <a:ext cx="1973744" cy="102870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856BE346-8FF0-6543-9BDA-27EC5E2E3350}"/>
              </a:ext>
            </a:extLst>
          </p:cNvPr>
          <p:cNvSpPr/>
          <p:nvPr/>
        </p:nvSpPr>
        <p:spPr>
          <a:xfrm>
            <a:off x="5091942" y="2370909"/>
            <a:ext cx="1973744" cy="1028700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DC594FB3-B1EF-C041-AAAD-C218501CEAE0}"/>
              </a:ext>
            </a:extLst>
          </p:cNvPr>
          <p:cNvSpPr/>
          <p:nvPr/>
        </p:nvSpPr>
        <p:spPr>
          <a:xfrm>
            <a:off x="6598756" y="2370909"/>
            <a:ext cx="1973744" cy="10287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3A46A7-E52E-3943-A624-F1938638A4BC}"/>
              </a:ext>
            </a:extLst>
          </p:cNvPr>
          <p:cNvSpPr/>
          <p:nvPr/>
        </p:nvSpPr>
        <p:spPr>
          <a:xfrm>
            <a:off x="696224" y="3636925"/>
            <a:ext cx="1724297" cy="1097280"/>
          </a:xfrm>
          <a:prstGeom prst="roundRect">
            <a:avLst>
              <a:gd name="adj" fmla="val 7584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B2B3119-EBBB-A44F-8BED-AC31012CE0A9}"/>
              </a:ext>
            </a:extLst>
          </p:cNvPr>
          <p:cNvSpPr txBox="1">
            <a:spLocks/>
          </p:cNvSpPr>
          <p:nvPr/>
        </p:nvSpPr>
        <p:spPr>
          <a:xfrm>
            <a:off x="696216" y="3727642"/>
            <a:ext cx="1724297" cy="905120"/>
          </a:xfrm>
          <a:prstGeom prst="rect">
            <a:avLst/>
          </a:prstGeom>
        </p:spPr>
        <p:txBody>
          <a:bodyPr vert="horz" wrap="square" lIns="34290" tIns="17145" rIns="34290" bIns="17145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To assess risk of STD</a:t>
            </a: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Length of relationship, risk factors of partner, partner drug use, condom use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86E0E52-71B1-D646-8F17-C45C23C77DFE}"/>
              </a:ext>
            </a:extLst>
          </p:cNvPr>
          <p:cNvSpPr txBox="1">
            <a:spLocks/>
          </p:cNvSpPr>
          <p:nvPr/>
        </p:nvSpPr>
        <p:spPr>
          <a:xfrm>
            <a:off x="3823676" y="3844275"/>
            <a:ext cx="1557746" cy="701474"/>
          </a:xfrm>
          <a:prstGeom prst="rect">
            <a:avLst/>
          </a:prstGeom>
        </p:spPr>
        <p:txBody>
          <a:bodyPr vert="horz" wrap="square" lIns="34290" tIns="17145" rIns="34290" bIns="17145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Need to determine appropriate level of risk-reduction counseling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853CFDC-4244-F546-B055-014151011A14}"/>
              </a:ext>
            </a:extLst>
          </p:cNvPr>
          <p:cNvSpPr txBox="1">
            <a:spLocks/>
          </p:cNvSpPr>
          <p:nvPr/>
        </p:nvSpPr>
        <p:spPr>
          <a:xfrm>
            <a:off x="6806756" y="3727643"/>
            <a:ext cx="1557746" cy="905120"/>
          </a:xfrm>
          <a:prstGeom prst="rect">
            <a:avLst/>
          </a:prstGeom>
        </p:spPr>
        <p:txBody>
          <a:bodyPr vert="horz" wrap="square" lIns="34290" tIns="17145" rIns="34290" bIns="17145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Determine risk of becoming pregnant or fathering a child</a:t>
            </a: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Questions should be gender appropriate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71322DFE-1110-F64A-B4FB-82F5B9A9C972}"/>
              </a:ext>
            </a:extLst>
          </p:cNvPr>
          <p:cNvSpPr txBox="1">
            <a:spLocks/>
          </p:cNvSpPr>
          <p:nvPr/>
        </p:nvSpPr>
        <p:spPr>
          <a:xfrm>
            <a:off x="5299941" y="1227758"/>
            <a:ext cx="1557746" cy="701474"/>
          </a:xfrm>
          <a:prstGeom prst="rect">
            <a:avLst/>
          </a:prstGeom>
        </p:spPr>
        <p:txBody>
          <a:bodyPr vert="horz" wrap="square" lIns="34290" tIns="17145" rIns="34290" bIns="17145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 prior history of STDs may place the patient at greater risk now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40CF134B-A806-0A4E-A7EA-B6FFA6997941}"/>
              </a:ext>
            </a:extLst>
          </p:cNvPr>
          <p:cNvSpPr txBox="1">
            <a:spLocks/>
          </p:cNvSpPr>
          <p:nvPr/>
        </p:nvSpPr>
        <p:spPr>
          <a:xfrm>
            <a:off x="2229546" y="1046493"/>
            <a:ext cx="1619699" cy="1071832"/>
          </a:xfrm>
          <a:prstGeom prst="rect">
            <a:avLst/>
          </a:prstGeom>
        </p:spPr>
        <p:txBody>
          <a:bodyPr vert="horz" wrap="square" lIns="34290" tIns="17145" rIns="34290" bIns="17145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Guide assessment of risk, testing and prevention strategies</a:t>
            </a:r>
          </a:p>
          <a:p>
            <a:pPr>
              <a:lnSpc>
                <a:spcPts val="1313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Identification of anatomical site for specimen collection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C6FE28-7082-7D40-832B-D7B6ED14C7FA}"/>
              </a:ext>
            </a:extLst>
          </p:cNvPr>
          <p:cNvCxnSpPr>
            <a:cxnSpLocks/>
          </p:cNvCxnSpPr>
          <p:nvPr/>
        </p:nvCxnSpPr>
        <p:spPr>
          <a:xfrm flipV="1">
            <a:off x="1558373" y="3399609"/>
            <a:ext cx="0" cy="23774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948746-B013-E14E-8772-B6497C727512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2991887" y="2121034"/>
            <a:ext cx="0" cy="25748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E41E25-858E-6D43-8B7A-5F94CE66D71B}"/>
              </a:ext>
            </a:extLst>
          </p:cNvPr>
          <p:cNvCxnSpPr/>
          <p:nvPr/>
        </p:nvCxnSpPr>
        <p:spPr>
          <a:xfrm flipH="1" flipV="1">
            <a:off x="4571998" y="3399609"/>
            <a:ext cx="1" cy="23774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11DE0F-CF69-3D4E-A86E-BFFCAEDEBC1A}"/>
              </a:ext>
            </a:extLst>
          </p:cNvPr>
          <p:cNvCxnSpPr>
            <a:cxnSpLocks/>
            <a:endCxn id="27" idx="2"/>
          </p:cNvCxnSpPr>
          <p:nvPr/>
        </p:nvCxnSpPr>
        <p:spPr>
          <a:xfrm flipH="1" flipV="1">
            <a:off x="6078813" y="2121034"/>
            <a:ext cx="2" cy="25831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7B3872C-A997-8343-B3F2-293C24C5881D}"/>
              </a:ext>
            </a:extLst>
          </p:cNvPr>
          <p:cNvCxnSpPr/>
          <p:nvPr/>
        </p:nvCxnSpPr>
        <p:spPr>
          <a:xfrm flipH="1" flipV="1">
            <a:off x="7585624" y="3399638"/>
            <a:ext cx="1" cy="23774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C46B0780-4DC8-7540-BEDB-0BAC23EA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33387"/>
            <a:ext cx="8309810" cy="563231"/>
          </a:xfrm>
        </p:spPr>
        <p:txBody>
          <a:bodyPr/>
          <a:lstStyle/>
          <a:p>
            <a:r>
              <a:rPr lang="en-US" dirty="0">
                <a:latin typeface="+mn-lt"/>
              </a:rPr>
              <a:t>Five P’s Model of Sexual Health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86E323-A0F3-4D87-96D8-E566F62477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7"/>
            <a:ext cx="8144759" cy="381643"/>
          </a:xfrm>
        </p:spPr>
        <p:txBody>
          <a:bodyPr/>
          <a:lstStyle/>
          <a:p>
            <a:r>
              <a:rPr lang="en-US" dirty="0">
                <a:latin typeface="+mn-lt"/>
              </a:rPr>
              <a:t>STDs = sexually transmitter diseases; STI = sexually transmitted infection</a:t>
            </a:r>
          </a:p>
          <a:p>
            <a:r>
              <a:rPr lang="en-US" dirty="0">
                <a:latin typeface="+mn-lt"/>
              </a:rPr>
              <a:t>CDC. https://www.cdc.gov/std/treatment/SexualHistory.pdf. Accessed October 2 , 2021.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0EF5D7-C8CA-2A4E-89D1-EB4C3104F6EC}"/>
              </a:ext>
            </a:extLst>
          </p:cNvPr>
          <p:cNvSpPr txBox="1"/>
          <p:nvPr/>
        </p:nvSpPr>
        <p:spPr>
          <a:xfrm>
            <a:off x="3854226" y="2438485"/>
            <a:ext cx="149664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Protection from STD/STI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B64EB8-977F-0C4D-B3B3-DC2EAA9F1442}"/>
              </a:ext>
            </a:extLst>
          </p:cNvPr>
          <p:cNvSpPr txBox="1"/>
          <p:nvPr/>
        </p:nvSpPr>
        <p:spPr>
          <a:xfrm>
            <a:off x="5422834" y="2438485"/>
            <a:ext cx="146604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Past history of STD/STI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A63A05-1D87-974F-AA85-731EDD8FFF26}"/>
              </a:ext>
            </a:extLst>
          </p:cNvPr>
          <p:cNvSpPr txBox="1"/>
          <p:nvPr/>
        </p:nvSpPr>
        <p:spPr>
          <a:xfrm>
            <a:off x="2586179" y="2715484"/>
            <a:ext cx="121058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Practices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F36F3D-F908-1045-B023-4471D51BF573}"/>
              </a:ext>
            </a:extLst>
          </p:cNvPr>
          <p:cNvSpPr txBox="1"/>
          <p:nvPr/>
        </p:nvSpPr>
        <p:spPr>
          <a:xfrm>
            <a:off x="6983003" y="2576984"/>
            <a:ext cx="15068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Pregnancy plans</a:t>
            </a:r>
          </a:p>
        </p:txBody>
      </p:sp>
    </p:spTree>
    <p:extLst>
      <p:ext uri="{BB962C8B-B14F-4D97-AF65-F5344CB8AC3E}">
        <p14:creationId xmlns:p14="http://schemas.microsoft.com/office/powerpoint/2010/main" val="37003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7379-38A9-C741-A034-825F8415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General Questions to Begin the Sexual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3FD1F-DB4A-BB4A-8444-C96A56E1C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698" y="1142178"/>
            <a:ext cx="4404997" cy="197592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000" dirty="0"/>
              <a:t>Are you currently sexually active? Have you ever been?</a:t>
            </a:r>
          </a:p>
          <a:p>
            <a:pPr>
              <a:spcBef>
                <a:spcPts val="1200"/>
              </a:spcBef>
            </a:pPr>
            <a:r>
              <a:rPr lang="en-US" sz="3000" dirty="0"/>
              <a:t>What is your gender? How do you identify? What pronouns do you prefer?</a:t>
            </a:r>
          </a:p>
          <a:p>
            <a:pPr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729989-7D91-4486-9B8C-8AC510292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144759" cy="250838"/>
          </a:xfrm>
        </p:spPr>
        <p:txBody>
          <a:bodyPr/>
          <a:lstStyle/>
          <a:p>
            <a:r>
              <a:rPr lang="en-US" dirty="0"/>
              <a:t>1. Savoy M, et al. </a:t>
            </a:r>
            <a:r>
              <a:rPr lang="en-US" i="1" dirty="0"/>
              <a:t>Am Fam Physician</a:t>
            </a:r>
            <a:r>
              <a:rPr lang="en-US" dirty="0"/>
              <a:t>. 2020;101(5):286-293. 2. Nusbaum MR, et al. </a:t>
            </a:r>
            <a:r>
              <a:rPr lang="en-US" i="1" dirty="0"/>
              <a:t>Am Fam Physician</a:t>
            </a:r>
            <a:r>
              <a:rPr lang="en-US" dirty="0"/>
              <a:t>. 2002;66(9):1705-1712.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71DAB-24ED-A54C-934A-A5AD01DB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72" t="23704" r="20581" b="20306"/>
          <a:stretch/>
        </p:blipFill>
        <p:spPr>
          <a:xfrm>
            <a:off x="683172" y="1371747"/>
            <a:ext cx="3564316" cy="27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B0DF980-7C6E-E84C-94BB-8032BEA3F0E3}"/>
              </a:ext>
            </a:extLst>
          </p:cNvPr>
          <p:cNvGrpSpPr/>
          <p:nvPr/>
        </p:nvGrpSpPr>
        <p:grpSpPr>
          <a:xfrm>
            <a:off x="417095" y="1624767"/>
            <a:ext cx="1973744" cy="1028700"/>
            <a:chOff x="417095" y="1770119"/>
            <a:chExt cx="1973744" cy="1028700"/>
          </a:xfrm>
        </p:grpSpPr>
        <p:sp>
          <p:nvSpPr>
            <p:cNvPr id="2" name="Chevron 1">
              <a:extLst>
                <a:ext uri="{FF2B5EF4-FFF2-40B4-BE49-F238E27FC236}">
                  <a16:creationId xmlns:a16="http://schemas.microsoft.com/office/drawing/2014/main" id="{42EE9540-88D6-AB42-A6AF-BBFF4C140B03}"/>
                </a:ext>
              </a:extLst>
            </p:cNvPr>
            <p:cNvSpPr/>
            <p:nvPr/>
          </p:nvSpPr>
          <p:spPr>
            <a:xfrm>
              <a:off x="417095" y="1770119"/>
              <a:ext cx="1973744" cy="1028700"/>
            </a:xfrm>
            <a:prstGeom prst="chevron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B83419-9DE3-0541-88D3-06438BDFAF98}"/>
                </a:ext>
              </a:extLst>
            </p:cNvPr>
            <p:cNvSpPr txBox="1"/>
            <p:nvPr/>
          </p:nvSpPr>
          <p:spPr>
            <a:xfrm>
              <a:off x="969844" y="2099803"/>
              <a:ext cx="1120820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Poppins" pitchFamily="2" charset="77"/>
                </a:rPr>
                <a:t>Partners</a:t>
              </a:r>
            </a:p>
          </p:txBody>
        </p:sp>
      </p:grpSp>
      <p:sp>
        <p:nvSpPr>
          <p:cNvPr id="4" name="Chevron 3">
            <a:extLst>
              <a:ext uri="{FF2B5EF4-FFF2-40B4-BE49-F238E27FC236}">
                <a16:creationId xmlns:a16="http://schemas.microsoft.com/office/drawing/2014/main" id="{3E3FD789-BB54-1645-8542-6D4C85AC24FB}"/>
              </a:ext>
            </a:extLst>
          </p:cNvPr>
          <p:cNvSpPr/>
          <p:nvPr/>
        </p:nvSpPr>
        <p:spPr>
          <a:xfrm>
            <a:off x="417095" y="3433185"/>
            <a:ext cx="1973744" cy="1028700"/>
          </a:xfrm>
          <a:prstGeom prst="chevron">
            <a:avLst/>
          </a:prstGeom>
          <a:solidFill>
            <a:schemeClr val="accent5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46B0780-4DC8-7540-BEDB-0BAC23EA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33387"/>
            <a:ext cx="8309810" cy="563231"/>
          </a:xfrm>
        </p:spPr>
        <p:txBody>
          <a:bodyPr/>
          <a:lstStyle/>
          <a:p>
            <a:r>
              <a:rPr lang="en-US" dirty="0"/>
              <a:t>Five P’s Model of Sexual Health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2210FB-D923-974F-97E0-A897B3DF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712" y="1105761"/>
            <a:ext cx="6199467" cy="1971309"/>
          </a:xfrm>
          <a:solidFill>
            <a:schemeClr val="accent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 sz="1800" dirty="0"/>
              <a:t>How do your partners identify? Do they identify as male, female, or another?</a:t>
            </a:r>
          </a:p>
          <a:p>
            <a:r>
              <a:rPr lang="en-US" sz="1800" dirty="0"/>
              <a:t>How many partners have you had in the last month? The past 6 months? Your lifetime?</a:t>
            </a:r>
          </a:p>
          <a:p>
            <a:r>
              <a:rPr lang="en-US" sz="1800" dirty="0"/>
              <a:t>How satisfied are you with your sexual functioning?</a:t>
            </a:r>
          </a:p>
          <a:p>
            <a:r>
              <a:rPr lang="en-US" sz="1800" dirty="0"/>
              <a:t>Has there been any change in your (or your partner’s sexual desire or frequency of sexual activity?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4E8462A-8298-BB4A-9783-C8EE40496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7"/>
            <a:ext cx="8145463" cy="381643"/>
          </a:xfrm>
        </p:spPr>
        <p:txBody>
          <a:bodyPr/>
          <a:lstStyle/>
          <a:p>
            <a:pPr marL="9525" indent="-9525"/>
            <a:r>
              <a:rPr lang="en-US" dirty="0"/>
              <a:t>1. Savoy M, et al. </a:t>
            </a:r>
            <a:r>
              <a:rPr lang="en-US" i="1" dirty="0"/>
              <a:t>Am Fam Physician</a:t>
            </a:r>
            <a:r>
              <a:rPr lang="en-US" dirty="0"/>
              <a:t>. 2020;101(5):286-293. 2. Nusbaum MR, et al. </a:t>
            </a:r>
            <a:r>
              <a:rPr lang="en-US" i="1" dirty="0"/>
              <a:t>Am Fam Physicians</a:t>
            </a:r>
            <a:r>
              <a:rPr lang="en-US" dirty="0"/>
              <a:t>. 2002;66(9):1705-1712. </a:t>
            </a:r>
            <a:br>
              <a:rPr lang="en-US" dirty="0"/>
            </a:br>
            <a:r>
              <a:rPr lang="en-US" dirty="0"/>
              <a:t>3. https://www.cdc.gov/std/treatment/SexualHistory.pdf. Accessed May 28, 2021.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A63A05-1D87-974F-AA85-731EDD8FFF26}"/>
              </a:ext>
            </a:extLst>
          </p:cNvPr>
          <p:cNvSpPr txBox="1"/>
          <p:nvPr/>
        </p:nvSpPr>
        <p:spPr>
          <a:xfrm>
            <a:off x="924960" y="3777760"/>
            <a:ext cx="121058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Practices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9B284C84-E7D1-6746-A3C0-52CDFD3965B2}"/>
              </a:ext>
            </a:extLst>
          </p:cNvPr>
          <p:cNvSpPr txBox="1">
            <a:spLocks/>
          </p:cNvSpPr>
          <p:nvPr/>
        </p:nvSpPr>
        <p:spPr>
          <a:xfrm>
            <a:off x="2618712" y="3368417"/>
            <a:ext cx="6199467" cy="1188018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vert="horz" wrap="square" lIns="0" tIns="45720" rIns="0" bIns="45720" rtlCol="0">
            <a:spAutoFit/>
          </a:bodyPr>
          <a:lstStyle>
            <a:lvl1pPr marL="259556" indent="-259556" algn="l" defTabSz="6858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●"/>
              <a:defRPr sz="3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554831" indent="-211931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9244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110996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1412748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I am going to be more explicit here about the kind of sex you have had to better understand your risk for STDs</a:t>
            </a:r>
          </a:p>
          <a:p>
            <a:r>
              <a:rPr lang="en-US" sz="1800" dirty="0"/>
              <a:t>What type of sexual activities do you participate in?</a:t>
            </a:r>
          </a:p>
          <a:p>
            <a:r>
              <a:rPr lang="en-US" sz="1800" dirty="0"/>
              <a:t>Do you participate in vaginal sex ? Oral sex? Anal sex?</a:t>
            </a:r>
          </a:p>
        </p:txBody>
      </p:sp>
    </p:spTree>
    <p:extLst>
      <p:ext uri="{BB962C8B-B14F-4D97-AF65-F5344CB8AC3E}">
        <p14:creationId xmlns:p14="http://schemas.microsoft.com/office/powerpoint/2010/main" val="29222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evron 7">
            <a:extLst>
              <a:ext uri="{FF2B5EF4-FFF2-40B4-BE49-F238E27FC236}">
                <a16:creationId xmlns:a16="http://schemas.microsoft.com/office/drawing/2014/main" id="{856BE346-8FF0-6543-9BDA-27EC5E2E3350}"/>
              </a:ext>
            </a:extLst>
          </p:cNvPr>
          <p:cNvSpPr/>
          <p:nvPr/>
        </p:nvSpPr>
        <p:spPr>
          <a:xfrm>
            <a:off x="725905" y="2265538"/>
            <a:ext cx="1973744" cy="1028700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DC594FB3-B1EF-C041-AAAD-C218501CEAE0}"/>
              </a:ext>
            </a:extLst>
          </p:cNvPr>
          <p:cNvSpPr/>
          <p:nvPr/>
        </p:nvSpPr>
        <p:spPr>
          <a:xfrm>
            <a:off x="725905" y="3547798"/>
            <a:ext cx="1973744" cy="10287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46B0780-4DC8-7540-BEDB-0BAC23EA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Five P’s Model of Sexual Health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4E8462A-8298-BB4A-9783-C8EE40496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7"/>
            <a:ext cx="8144759" cy="381643"/>
          </a:xfrm>
        </p:spPr>
        <p:txBody>
          <a:bodyPr/>
          <a:lstStyle/>
          <a:p>
            <a:pPr marL="9525" indent="-9525"/>
            <a:r>
              <a:rPr lang="en-US" dirty="0"/>
              <a:t>1. Savoy M, et al. </a:t>
            </a:r>
            <a:r>
              <a:rPr lang="en-US" i="1" dirty="0"/>
              <a:t>Am Fam Physician</a:t>
            </a:r>
            <a:r>
              <a:rPr lang="en-US" dirty="0"/>
              <a:t>. 2020;101(5):286-293. 2. Nusbaum MR, et al. </a:t>
            </a:r>
            <a:r>
              <a:rPr lang="en-US" i="1" dirty="0"/>
              <a:t>Am Fam Physician</a:t>
            </a:r>
            <a:r>
              <a:rPr lang="en-US" dirty="0"/>
              <a:t>. 2002;66(9):1705-1712. </a:t>
            </a:r>
            <a:br>
              <a:rPr lang="en-US" dirty="0"/>
            </a:br>
            <a:r>
              <a:rPr lang="en-US" dirty="0"/>
              <a:t>3. CDC. https://www.cdc.gov/std/treatment/SexualHistory.pdf. Accessed May 28, 2021.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B64EB8-977F-0C4D-B3B3-DC2EAA9F1442}"/>
              </a:ext>
            </a:extLst>
          </p:cNvPr>
          <p:cNvSpPr txBox="1"/>
          <p:nvPr/>
        </p:nvSpPr>
        <p:spPr>
          <a:xfrm>
            <a:off x="1056797" y="2333114"/>
            <a:ext cx="146604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Past history of STD/STI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F36F3D-F908-1045-B023-4471D51BF573}"/>
              </a:ext>
            </a:extLst>
          </p:cNvPr>
          <p:cNvSpPr txBox="1"/>
          <p:nvPr/>
        </p:nvSpPr>
        <p:spPr>
          <a:xfrm>
            <a:off x="1110152" y="3753873"/>
            <a:ext cx="15068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Poppins" pitchFamily="2" charset="77"/>
              </a:rPr>
              <a:t>Pregnancy plans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9691C2-6D8D-754C-987A-7E5B7E2C79B7}"/>
              </a:ext>
            </a:extLst>
          </p:cNvPr>
          <p:cNvGrpSpPr/>
          <p:nvPr/>
        </p:nvGrpSpPr>
        <p:grpSpPr>
          <a:xfrm>
            <a:off x="706643" y="1037172"/>
            <a:ext cx="1973744" cy="1028700"/>
            <a:chOff x="706643" y="1121252"/>
            <a:chExt cx="1973744" cy="1028700"/>
          </a:xfrm>
        </p:grpSpPr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633A0372-8301-1442-98CA-C53595C8AF32}"/>
                </a:ext>
              </a:extLst>
            </p:cNvPr>
            <p:cNvSpPr/>
            <p:nvPr/>
          </p:nvSpPr>
          <p:spPr>
            <a:xfrm>
              <a:off x="706643" y="1121252"/>
              <a:ext cx="1973744" cy="1028700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5A7360-4848-3F48-936B-EC7D3296C8AE}"/>
                </a:ext>
              </a:extLst>
            </p:cNvPr>
            <p:cNvSpPr txBox="1"/>
            <p:nvPr/>
          </p:nvSpPr>
          <p:spPr>
            <a:xfrm>
              <a:off x="975741" y="1188828"/>
              <a:ext cx="1496646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Poppins" pitchFamily="2" charset="77"/>
                </a:rPr>
                <a:t>Protection from STD/STI</a:t>
              </a:r>
            </a:p>
          </p:txBody>
        </p:sp>
      </p:grpSp>
      <p:sp>
        <p:nvSpPr>
          <p:cNvPr id="40" name="Content Placeholder 8">
            <a:extLst>
              <a:ext uri="{FF2B5EF4-FFF2-40B4-BE49-F238E27FC236}">
                <a16:creationId xmlns:a16="http://schemas.microsoft.com/office/drawing/2014/main" id="{A582239F-2DC0-0546-B47C-97141D8A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734" y="2076450"/>
            <a:ext cx="6199467" cy="150041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dirty="0"/>
              <a:t>Have you ever had any sex-related disease?</a:t>
            </a:r>
          </a:p>
          <a:p>
            <a:r>
              <a:rPr lang="en-US" sz="1800" dirty="0"/>
              <a:t>Do you have, or have you ever had, any risk factors for HIV?</a:t>
            </a:r>
          </a:p>
          <a:p>
            <a:r>
              <a:rPr lang="en-US" sz="1800" dirty="0"/>
              <a:t>Have you ever been tested for HIV? Would you like to be?</a:t>
            </a:r>
          </a:p>
          <a:p>
            <a:r>
              <a:rPr lang="en-US" sz="1800" dirty="0"/>
              <a:t>What do you do to protect yourself from contracting HIV?</a:t>
            </a:r>
          </a:p>
        </p:txBody>
      </p:sp>
      <p:sp>
        <p:nvSpPr>
          <p:cNvPr id="41" name="Content Placeholder 8">
            <a:extLst>
              <a:ext uri="{FF2B5EF4-FFF2-40B4-BE49-F238E27FC236}">
                <a16:creationId xmlns:a16="http://schemas.microsoft.com/office/drawing/2014/main" id="{AFD39EDA-038C-B24C-B501-8606B9F79841}"/>
              </a:ext>
            </a:extLst>
          </p:cNvPr>
          <p:cNvSpPr txBox="1">
            <a:spLocks/>
          </p:cNvSpPr>
          <p:nvPr/>
        </p:nvSpPr>
        <p:spPr>
          <a:xfrm>
            <a:off x="2853734" y="1070113"/>
            <a:ext cx="6199467" cy="8756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45720" rIns="0" bIns="45720" rtlCol="0">
            <a:spAutoFit/>
          </a:bodyPr>
          <a:lstStyle>
            <a:lvl1pPr marL="259556" indent="-259556" algn="l" defTabSz="6858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●"/>
              <a:defRPr sz="3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554831" indent="-211931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9244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110996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1412748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Do you and your partner(s) use any protection against STDs? If so, what kind of protection do you use?</a:t>
            </a:r>
          </a:p>
          <a:p>
            <a:r>
              <a:rPr lang="en-US" sz="1800" dirty="0"/>
              <a:t>How often do you use this protection?</a:t>
            </a:r>
          </a:p>
        </p:txBody>
      </p:sp>
      <p:sp>
        <p:nvSpPr>
          <p:cNvPr id="42" name="Content Placeholder 8">
            <a:extLst>
              <a:ext uri="{FF2B5EF4-FFF2-40B4-BE49-F238E27FC236}">
                <a16:creationId xmlns:a16="http://schemas.microsoft.com/office/drawing/2014/main" id="{E5B730F0-DBEF-C64C-9B9F-148E91598897}"/>
              </a:ext>
            </a:extLst>
          </p:cNvPr>
          <p:cNvSpPr txBox="1">
            <a:spLocks/>
          </p:cNvSpPr>
          <p:nvPr/>
        </p:nvSpPr>
        <p:spPr>
          <a:xfrm>
            <a:off x="2853734" y="3689960"/>
            <a:ext cx="6199467" cy="875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45720" rIns="0" bIns="45720" rtlCol="0">
            <a:spAutoFit/>
          </a:bodyPr>
          <a:lstStyle>
            <a:lvl1pPr marL="259556" indent="-259556" algn="l" defTabSz="6858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●"/>
              <a:defRPr sz="3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554831" indent="-211931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09244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110996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1412748" indent="-212598" algn="l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Char char="●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Are you concerned about getting pregnant or getting your partner pregnant?</a:t>
            </a:r>
          </a:p>
          <a:p>
            <a:r>
              <a:rPr lang="en-US" sz="1800" dirty="0"/>
              <a:t>Are you using contraception or practicing birth control? </a:t>
            </a:r>
          </a:p>
        </p:txBody>
      </p:sp>
    </p:spTree>
    <p:extLst>
      <p:ext uri="{BB962C8B-B14F-4D97-AF65-F5344CB8AC3E}">
        <p14:creationId xmlns:p14="http://schemas.microsoft.com/office/powerpoint/2010/main" val="31129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heme/theme1.xml><?xml version="1.0" encoding="utf-8"?>
<a:theme xmlns:a="http://schemas.openxmlformats.org/drawingml/2006/main" name="CMEO_HD">
  <a:themeElements>
    <a:clrScheme name="Custom 9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B273E"/>
      </a:accent1>
      <a:accent2>
        <a:srgbClr val="5C6B72"/>
      </a:accent2>
      <a:accent3>
        <a:srgbClr val="629E3A"/>
      </a:accent3>
      <a:accent4>
        <a:srgbClr val="B93A1E"/>
      </a:accent4>
      <a:accent5>
        <a:srgbClr val="3F193A"/>
      </a:accent5>
      <a:accent6>
        <a:srgbClr val="77CFF5"/>
      </a:accent6>
      <a:hlink>
        <a:srgbClr val="0B273E"/>
      </a:hlink>
      <a:folHlink>
        <a:srgbClr val="5C6B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MEO New_HD" id="{E321E0B0-04D8-0141-957E-1006703DA162}" vid="{BCFCC35E-F291-DA40-8969-6B71F120864C}"/>
    </a:ext>
  </a:extLst>
</a:theme>
</file>

<file path=ppt/theme/theme2.xml><?xml version="1.0" encoding="utf-8"?>
<a:theme xmlns:a="http://schemas.openxmlformats.org/drawingml/2006/main" name="1_Medscape CME Template">
  <a:themeElements>
    <a:clrScheme name="Medscape Color Palette">
      <a:dk1>
        <a:srgbClr val="141414"/>
      </a:dk1>
      <a:lt1>
        <a:srgbClr val="FFFFFF"/>
      </a:lt1>
      <a:dk2>
        <a:srgbClr val="141414"/>
      </a:dk2>
      <a:lt2>
        <a:srgbClr val="EBEBEB"/>
      </a:lt2>
      <a:accent1>
        <a:srgbClr val="662225"/>
      </a:accent1>
      <a:accent2>
        <a:srgbClr val="345B0E"/>
      </a:accent2>
      <a:accent3>
        <a:srgbClr val="003854"/>
      </a:accent3>
      <a:accent4>
        <a:srgbClr val="006FA7"/>
      </a:accent4>
      <a:accent5>
        <a:srgbClr val="8E1400"/>
      </a:accent5>
      <a:accent6>
        <a:srgbClr val="3894A2"/>
      </a:accent6>
      <a:hlink>
        <a:srgbClr val="003854"/>
      </a:hlink>
      <a:folHlink>
        <a:srgbClr val="0A6F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Template_Medscape_Widescreen (16_9).pptx" id="{89B78FEA-BB2D-49FF-9CED-C5481AD03CFB}" vid="{AA5116FE-FF0E-4591-B069-57C6A6964D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CMEO_HD</Template>
  <TotalTime>19121</TotalTime>
  <Words>2912</Words>
  <Application>Microsoft Macintosh PowerPoint</Application>
  <PresentationFormat>On-screen Show (16:9)</PresentationFormat>
  <Paragraphs>330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Lato</vt:lpstr>
      <vt:lpstr>Lato Light</vt:lpstr>
      <vt:lpstr>Lucida Grande</vt:lpstr>
      <vt:lpstr>Wingdings</vt:lpstr>
      <vt:lpstr>CMEO_HD</vt:lpstr>
      <vt:lpstr>1_Medscape CME Template</vt:lpstr>
      <vt:lpstr>Sharpening Your Tools: Talking to Patients About HIV Prevention</vt:lpstr>
      <vt:lpstr>PowerPoint Presentation</vt:lpstr>
      <vt:lpstr>Taking the Awkward Out of Taking a Sexual History</vt:lpstr>
      <vt:lpstr>Before You Begin: Ensuring a Productive Conversation</vt:lpstr>
      <vt:lpstr>Before You Begin: Ensuring a Productive Conversation</vt:lpstr>
      <vt:lpstr>Five P’s Model of Sexual Health</vt:lpstr>
      <vt:lpstr>General Questions to Begin the Sexual History</vt:lpstr>
      <vt:lpstr>Five P’s Model of Sexual Health</vt:lpstr>
      <vt:lpstr>Five P’s Model of Sexual Health</vt:lpstr>
      <vt:lpstr>Things to Consider When Prescribing PrEP</vt:lpstr>
      <vt:lpstr>Who Should be Prescribed PrEP?</vt:lpstr>
      <vt:lpstr>FDA-Approved Formulations of PrEP</vt:lpstr>
      <vt:lpstr>Consideration #1: Assessment of the Type of Sexual Activity</vt:lpstr>
      <vt:lpstr>Consideration #2: Renal Health</vt:lpstr>
      <vt:lpstr>Consideration #2: Renal Health</vt:lpstr>
      <vt:lpstr>Consideration #3: Bone Health</vt:lpstr>
      <vt:lpstr>Long-Term Data Show Greater Bone Safety with F/TAF vs F/TDF at 96 Weeks</vt:lpstr>
      <vt:lpstr>PowerPoint Presentation</vt:lpstr>
      <vt:lpstr>Consideration #4: Adherence</vt:lpstr>
      <vt:lpstr>Factors Facilitating Adherence to PrEP</vt:lpstr>
      <vt:lpstr>Creating an Inclusive Clinical Practice</vt:lpstr>
      <vt:lpstr>Structural Barriers to PrEP Adoption</vt:lpstr>
      <vt:lpstr>Deterrents to PrEP Prescribing: Undercurrents of Social Biases</vt:lpstr>
      <vt:lpstr>Social Determinants of PrEP Inequities</vt:lpstr>
      <vt:lpstr>Creating Change: Education of Patients and Providers is Key</vt:lpstr>
      <vt:lpstr>Creating a Safe and Welcoming Environment for Discussion About Sexual Health </vt:lpstr>
      <vt:lpstr>Health Care Team Collaborations to Expand Opportunities for PrEP Prescribing</vt:lpstr>
      <vt:lpstr>SMART Goals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Jan Perez</dc:creator>
  <cp:lastModifiedBy>Jan Perez</cp:lastModifiedBy>
  <cp:revision>775</cp:revision>
  <cp:lastPrinted>2021-10-05T21:14:20Z</cp:lastPrinted>
  <dcterms:created xsi:type="dcterms:W3CDTF">2021-03-15T17:23:32Z</dcterms:created>
  <dcterms:modified xsi:type="dcterms:W3CDTF">2021-10-06T00:22:32Z</dcterms:modified>
</cp:coreProperties>
</file>